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62" r:id="rId2"/>
    <p:sldMasterId id="2147483664" r:id="rId3"/>
  </p:sldMasterIdLst>
  <p:sldIdLst>
    <p:sldId id="256" r:id="rId4"/>
    <p:sldId id="261" r:id="rId5"/>
    <p:sldId id="259" r:id="rId6"/>
    <p:sldId id="262" r:id="rId7"/>
    <p:sldId id="265" r:id="rId8"/>
    <p:sldId id="263" r:id="rId9"/>
    <p:sldId id="264" r:id="rId10"/>
    <p:sldId id="266" r:id="rId11"/>
    <p:sldId id="267" r:id="rId12"/>
    <p:sldId id="257" r:id="rId13"/>
    <p:sldId id="268" r:id="rId14"/>
    <p:sldId id="258" r:id="rId15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52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6C800"/>
    <a:srgbClr val="AADBDE"/>
    <a:srgbClr val="02CED3"/>
    <a:srgbClr val="D9ED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255" autoAdjust="0"/>
    <p:restoredTop sz="94636"/>
  </p:normalViewPr>
  <p:slideViewPr>
    <p:cSldViewPr snapToGrid="0" snapToObjects="1">
      <p:cViewPr varScale="1">
        <p:scale>
          <a:sx n="109" d="100"/>
          <a:sy n="109" d="100"/>
        </p:scale>
        <p:origin x="1056" y="102"/>
      </p:cViewPr>
      <p:guideLst>
        <p:guide orient="horz" pos="2160"/>
        <p:guide pos="52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40638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32114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34966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7F35B175-1DF8-F847-BE4D-1BA40217A4E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639" y="0"/>
            <a:ext cx="12180721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0004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3AF2D267-E47D-C448-B339-33DACDED25E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639" y="0"/>
            <a:ext cx="12180721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9830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4C48B31D-03F9-D546-BBEC-8D80D0AF198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639" y="0"/>
            <a:ext cx="1218072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5250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17468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4120E1-FE1B-2C43-BAB8-81EA18A6063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145322" y="145831"/>
            <a:ext cx="6972301" cy="949164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/>
            <a:r>
              <a:rPr lang="es-MX" sz="2600" b="1" dirty="0" smtClean="0">
                <a:latin typeface="Work Sans"/>
              </a:rPr>
              <a:t>5.- Programación </a:t>
            </a:r>
            <a:r>
              <a:rPr lang="es-MX" sz="2600" b="1" dirty="0">
                <a:latin typeface="Work Sans"/>
              </a:rPr>
              <a:t>y </a:t>
            </a:r>
            <a:r>
              <a:rPr lang="es-MX" sz="2600" b="1" dirty="0" smtClean="0">
                <a:latin typeface="Work Sans"/>
              </a:rPr>
              <a:t>presupuesto</a:t>
            </a:r>
            <a:endParaRPr lang="es-CL" sz="2600" dirty="0">
              <a:latin typeface="Work Sans" pitchFamily="2" charset="77"/>
            </a:endParaRPr>
          </a:p>
        </p:txBody>
      </p:sp>
      <p:graphicFrame>
        <p:nvGraphicFramePr>
          <p:cNvPr id="5" name="Marcador de contenido 4">
            <a:extLst>
              <a:ext uri="{FF2B5EF4-FFF2-40B4-BE49-F238E27FC236}">
                <a16:creationId xmlns:a16="http://schemas.microsoft.com/office/drawing/2014/main" id="{08E16D28-3E25-804A-9BBD-40ACA42D98DD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849807277"/>
              </p:ext>
            </p:extLst>
          </p:nvPr>
        </p:nvGraphicFramePr>
        <p:xfrm>
          <a:off x="934915" y="3592879"/>
          <a:ext cx="10003972" cy="2236421"/>
        </p:xfrm>
        <a:graphic>
          <a:graphicData uri="http://schemas.openxmlformats.org/drawingml/2006/table">
            <a:tbl>
              <a:tblPr firstRow="1" bandRow="1">
                <a:solidFill>
                  <a:srgbClr val="02CED3"/>
                </a:solidFill>
                <a:tableStyleId>{5C22544A-7EE6-4342-B048-85BDC9FD1C3A}</a:tableStyleId>
              </a:tblPr>
              <a:tblGrid>
                <a:gridCol w="5536223">
                  <a:extLst>
                    <a:ext uri="{9D8B030D-6E8A-4147-A177-3AD203B41FA5}">
                      <a16:colId xmlns:a16="http://schemas.microsoft.com/office/drawing/2014/main" val="836822224"/>
                    </a:ext>
                  </a:extLst>
                </a:gridCol>
                <a:gridCol w="4467749">
                  <a:extLst>
                    <a:ext uri="{9D8B030D-6E8A-4147-A177-3AD203B41FA5}">
                      <a16:colId xmlns:a16="http://schemas.microsoft.com/office/drawing/2014/main" val="3814694629"/>
                    </a:ext>
                  </a:extLst>
                </a:gridCol>
              </a:tblGrid>
              <a:tr h="864821">
                <a:tc>
                  <a:txBody>
                    <a:bodyPr/>
                    <a:lstStyle/>
                    <a:p>
                      <a:r>
                        <a:rPr lang="es-CL" sz="2000" b="0" i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Monto total de proyecto:</a:t>
                      </a:r>
                      <a:r>
                        <a:rPr lang="es-CL" sz="2000" b="0" i="0" baseline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es-CL" sz="2000" b="0" i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$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6C8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000" b="0" i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Monto solicitado al Fondo del Patrimonio Cultural:</a:t>
                      </a:r>
                      <a:r>
                        <a:rPr lang="es-MX" sz="2000" b="0" i="0" baseline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es-MX" sz="2000" b="0" i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$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6C8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234312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s-CL" sz="2000" b="0" i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Gastos directos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000" b="0" i="0" dirty="0" smtClean="0">
                          <a:latin typeface="+mn-lt"/>
                        </a:rPr>
                        <a:t>$</a:t>
                      </a:r>
                      <a:endParaRPr lang="es-MX" sz="2000" b="0" i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425472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000" b="0" i="0" dirty="0" smtClean="0">
                          <a:latin typeface="+mn-lt"/>
                        </a:rPr>
                        <a:t>Gastos indirectos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000" b="0" i="0" dirty="0" smtClean="0">
                          <a:latin typeface="+mn-lt"/>
                        </a:rPr>
                        <a:t>$</a:t>
                      </a:r>
                      <a:endParaRPr lang="es-MX" sz="2000" b="0" i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677846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000" b="0" i="0" dirty="0" smtClean="0">
                          <a:latin typeface="+mn-lt"/>
                        </a:rPr>
                        <a:t>Otros gastos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000" b="0" i="0" dirty="0" smtClean="0">
                          <a:latin typeface="+mn-lt"/>
                        </a:rPr>
                        <a:t>$</a:t>
                      </a:r>
                      <a:endParaRPr lang="es-MX" sz="2000" b="0" i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1845082"/>
                  </a:ext>
                </a:extLst>
              </a:tr>
            </a:tbl>
          </a:graphicData>
        </a:graphic>
      </p:graphicFrame>
      <p:sp>
        <p:nvSpPr>
          <p:cNvPr id="3" name="Rectángulo 2"/>
          <p:cNvSpPr/>
          <p:nvPr/>
        </p:nvSpPr>
        <p:spPr>
          <a:xfrm>
            <a:off x="1195753" y="1374441"/>
            <a:ext cx="9223131" cy="28146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Clr>
                <a:srgbClr val="00B050"/>
              </a:buClr>
              <a:buFont typeface="Arial" panose="020B0604020202020204" pitchFamily="34" charset="0"/>
              <a:buChar char="•"/>
            </a:pPr>
            <a:r>
              <a:rPr lang="es-CL" sz="2000" dirty="0" smtClean="0"/>
              <a:t>Plazo </a:t>
            </a:r>
            <a:r>
              <a:rPr lang="es-CL" sz="2000" dirty="0"/>
              <a:t>total de duración del proyecto, destacando las principales actividades del proyecto y de trabajo con la comunidad</a:t>
            </a:r>
          </a:p>
          <a:p>
            <a:pPr marL="285750" indent="-285750">
              <a:lnSpc>
                <a:spcPct val="150000"/>
              </a:lnSpc>
              <a:buClr>
                <a:srgbClr val="00B050"/>
              </a:buClr>
              <a:buFont typeface="Arial" panose="020B0604020202020204" pitchFamily="34" charset="0"/>
              <a:buChar char="•"/>
            </a:pPr>
            <a:r>
              <a:rPr lang="es-CL" sz="2000" dirty="0"/>
              <a:t>Monto total del proyecto y monto solicitado al Fondo del Patrimonio Cultural</a:t>
            </a:r>
          </a:p>
          <a:p>
            <a:pPr marL="285750" indent="-285750">
              <a:lnSpc>
                <a:spcPct val="150000"/>
              </a:lnSpc>
              <a:buClr>
                <a:srgbClr val="00B050"/>
              </a:buClr>
              <a:buFont typeface="Arial" panose="020B0604020202020204" pitchFamily="34" charset="0"/>
              <a:buChar char="•"/>
            </a:pPr>
            <a:r>
              <a:rPr lang="es-CL" sz="2000" dirty="0"/>
              <a:t>Principales gastos asociados al proyecto y sus montos. Cuadro de ejemplo:</a:t>
            </a:r>
          </a:p>
          <a:p>
            <a:pPr>
              <a:lnSpc>
                <a:spcPct val="150000"/>
              </a:lnSpc>
            </a:pPr>
            <a:r>
              <a:rPr lang="es-CL" sz="2000" dirty="0"/>
              <a:t/>
            </a:r>
            <a:br>
              <a:rPr lang="es-CL" sz="2000" dirty="0"/>
            </a:br>
            <a:endParaRPr lang="es-CL" sz="2000" dirty="0"/>
          </a:p>
        </p:txBody>
      </p:sp>
    </p:spTree>
    <p:extLst>
      <p:ext uri="{BB962C8B-B14F-4D97-AF65-F5344CB8AC3E}">
        <p14:creationId xmlns:p14="http://schemas.microsoft.com/office/powerpoint/2010/main" val="37437207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4120E1-FE1B-2C43-BAB8-81EA18A6063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514600" y="377947"/>
            <a:ext cx="7464669" cy="850352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ctr"/>
            <a:r>
              <a:rPr lang="es-MX" sz="2600" b="1" dirty="0" smtClean="0">
                <a:latin typeface="Work Sans"/>
              </a:rPr>
              <a:t/>
            </a:r>
            <a:br>
              <a:rPr lang="es-MX" sz="2600" b="1" dirty="0" smtClean="0">
                <a:latin typeface="Work Sans"/>
              </a:rPr>
            </a:br>
            <a:r>
              <a:rPr lang="es-MX" sz="2600" b="1" dirty="0"/>
              <a:t/>
            </a:r>
            <a:br>
              <a:rPr lang="es-MX" sz="2600" b="1" dirty="0"/>
            </a:br>
            <a:r>
              <a:rPr lang="es-MX" sz="2600" b="1" dirty="0">
                <a:latin typeface="Work Sans"/>
              </a:rPr>
              <a:t>6</a:t>
            </a:r>
            <a:r>
              <a:rPr lang="es-MX" sz="2600" b="1" dirty="0" smtClean="0">
                <a:latin typeface="Work Sans"/>
              </a:rPr>
              <a:t>.- Elementos gráficos</a:t>
            </a:r>
            <a:r>
              <a:rPr lang="es-MX" sz="2600" b="1" dirty="0" smtClean="0"/>
              <a:t/>
            </a:r>
            <a:br>
              <a:rPr lang="es-MX" sz="2600" b="1" dirty="0" smtClean="0"/>
            </a:br>
            <a:r>
              <a:rPr lang="es-CL" sz="2600" dirty="0" smtClean="0">
                <a:latin typeface="Work Sans" pitchFamily="2" charset="77"/>
              </a:rPr>
              <a:t/>
            </a:r>
            <a:br>
              <a:rPr lang="es-CL" sz="2600" dirty="0" smtClean="0">
                <a:latin typeface="Work Sans" pitchFamily="2" charset="77"/>
              </a:rPr>
            </a:br>
            <a:endParaRPr lang="es-CL" sz="2600" dirty="0">
              <a:latin typeface="Work Sans" pitchFamily="2" charset="77"/>
            </a:endParaRP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7CE9D0A-13DA-F44E-A4E2-6C89E673121F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29407" y="1592752"/>
            <a:ext cx="10515600" cy="447394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lnSpc>
                <a:spcPct val="140000"/>
              </a:lnSpc>
              <a:spcAft>
                <a:spcPts val="1200"/>
              </a:spcAft>
              <a:buClr>
                <a:srgbClr val="36C800"/>
              </a:buClr>
              <a:buNone/>
            </a:pPr>
            <a:r>
              <a:rPr lang="es-CL" sz="2000" dirty="0" smtClean="0"/>
              <a:t>Es </a:t>
            </a:r>
            <a:r>
              <a:rPr lang="es-CL" sz="2000" dirty="0"/>
              <a:t>obligatorio incorporar:</a:t>
            </a:r>
          </a:p>
          <a:p>
            <a:pPr>
              <a:lnSpc>
                <a:spcPct val="140000"/>
              </a:lnSpc>
              <a:spcAft>
                <a:spcPts val="1200"/>
              </a:spcAft>
              <a:buClr>
                <a:srgbClr val="36C800"/>
              </a:buClr>
            </a:pPr>
            <a:r>
              <a:rPr lang="es-CL" sz="2000" dirty="0"/>
              <a:t>Imágenes del estado actual del </a:t>
            </a:r>
            <a:r>
              <a:rPr lang="es-CL" sz="2000" dirty="0" smtClean="0"/>
              <a:t>inmueble</a:t>
            </a:r>
            <a:endParaRPr lang="es-CL" sz="2000" dirty="0"/>
          </a:p>
          <a:p>
            <a:pPr>
              <a:lnSpc>
                <a:spcPct val="140000"/>
              </a:lnSpc>
              <a:spcAft>
                <a:spcPts val="1200"/>
              </a:spcAft>
              <a:buClr>
                <a:srgbClr val="36C800"/>
              </a:buClr>
            </a:pPr>
            <a:r>
              <a:rPr lang="es-CL" sz="2000" dirty="0"/>
              <a:t>Planimetría del </a:t>
            </a:r>
            <a:r>
              <a:rPr lang="es-CL" sz="2000" dirty="0" smtClean="0"/>
              <a:t>proyecto</a:t>
            </a:r>
            <a:endParaRPr lang="es-CL" sz="2000" dirty="0"/>
          </a:p>
          <a:p>
            <a:pPr>
              <a:lnSpc>
                <a:spcPct val="140000"/>
              </a:lnSpc>
              <a:spcAft>
                <a:spcPts val="1200"/>
              </a:spcAft>
              <a:buClr>
                <a:srgbClr val="36C800"/>
              </a:buClr>
            </a:pPr>
            <a:endParaRPr lang="es-CL" sz="2000" dirty="0" smtClean="0"/>
          </a:p>
          <a:p>
            <a:pPr>
              <a:lnSpc>
                <a:spcPct val="140000"/>
              </a:lnSpc>
              <a:spcAft>
                <a:spcPts val="1200"/>
              </a:spcAft>
              <a:buClr>
                <a:srgbClr val="36C800"/>
              </a:buClr>
            </a:pPr>
            <a:endParaRPr lang="es-CL" sz="2000" dirty="0"/>
          </a:p>
          <a:p>
            <a:pPr>
              <a:lnSpc>
                <a:spcPct val="140000"/>
              </a:lnSpc>
              <a:spcAft>
                <a:spcPts val="1200"/>
              </a:spcAft>
              <a:buClr>
                <a:srgbClr val="36C800"/>
              </a:buClr>
            </a:pPr>
            <a:endParaRPr lang="es-CL" sz="2000" dirty="0" smtClean="0"/>
          </a:p>
          <a:p>
            <a:pPr marL="0" indent="0">
              <a:lnSpc>
                <a:spcPct val="140000"/>
              </a:lnSpc>
              <a:spcAft>
                <a:spcPts val="1200"/>
              </a:spcAft>
              <a:buClr>
                <a:srgbClr val="36C800"/>
              </a:buClr>
              <a:buNone/>
            </a:pPr>
            <a:endParaRPr lang="es-CL" sz="2000" dirty="0"/>
          </a:p>
          <a:p>
            <a:pPr>
              <a:lnSpc>
                <a:spcPct val="140000"/>
              </a:lnSpc>
              <a:spcAft>
                <a:spcPts val="1200"/>
              </a:spcAft>
              <a:buClr>
                <a:srgbClr val="36C800"/>
              </a:buClr>
            </a:pPr>
            <a:endParaRPr lang="es-CL" sz="2000" dirty="0"/>
          </a:p>
          <a:p>
            <a:pPr>
              <a:lnSpc>
                <a:spcPct val="140000"/>
              </a:lnSpc>
              <a:spcAft>
                <a:spcPts val="1200"/>
              </a:spcAft>
              <a:buClr>
                <a:srgbClr val="36C800"/>
              </a:buClr>
            </a:pPr>
            <a:endParaRPr lang="es-CL" sz="2000" dirty="0"/>
          </a:p>
          <a:p>
            <a:pPr>
              <a:lnSpc>
                <a:spcPct val="140000"/>
              </a:lnSpc>
              <a:spcAft>
                <a:spcPts val="1200"/>
              </a:spcAft>
              <a:buClr>
                <a:srgbClr val="36C800"/>
              </a:buClr>
            </a:pPr>
            <a:endParaRPr lang="es-CL" sz="2000" dirty="0" smtClean="0"/>
          </a:p>
          <a:p>
            <a:pPr>
              <a:lnSpc>
                <a:spcPct val="140000"/>
              </a:lnSpc>
              <a:spcAft>
                <a:spcPts val="1200"/>
              </a:spcAft>
              <a:buClr>
                <a:srgbClr val="36C800"/>
              </a:buClr>
            </a:pPr>
            <a:endParaRPr lang="es-CL" sz="2000" dirty="0" smtClean="0"/>
          </a:p>
          <a:p>
            <a:pPr>
              <a:buClr>
                <a:srgbClr val="02CED3"/>
              </a:buClr>
            </a:pPr>
            <a:endParaRPr lang="es-CL" sz="2000" dirty="0"/>
          </a:p>
        </p:txBody>
      </p:sp>
    </p:spTree>
    <p:extLst>
      <p:ext uri="{BB962C8B-B14F-4D97-AF65-F5344CB8AC3E}">
        <p14:creationId xmlns:p14="http://schemas.microsoft.com/office/powerpoint/2010/main" val="22190692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256164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4120E1-FE1B-2C43-BAB8-81EA18A6063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997166" y="292670"/>
            <a:ext cx="8959362" cy="1890972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r>
              <a:rPr lang="es-CL" sz="2600" dirty="0" smtClean="0">
                <a:latin typeface="Work Sans" pitchFamily="2" charset="77"/>
              </a:rPr>
              <a:t/>
            </a:r>
            <a:br>
              <a:rPr lang="es-CL" sz="2600" dirty="0" smtClean="0">
                <a:latin typeface="Work Sans" pitchFamily="2" charset="77"/>
              </a:rPr>
            </a:br>
            <a:r>
              <a:rPr lang="es-CL" sz="2600" dirty="0" smtClean="0">
                <a:latin typeface="Work Sans" pitchFamily="2" charset="77"/>
              </a:rPr>
              <a:t/>
            </a:r>
            <a:br>
              <a:rPr lang="es-CL" sz="2600" dirty="0" smtClean="0">
                <a:latin typeface="Work Sans" pitchFamily="2" charset="77"/>
              </a:rPr>
            </a:br>
            <a:r>
              <a:rPr lang="es-CL" sz="2000" dirty="0" smtClean="0">
                <a:latin typeface="Work Sans" pitchFamily="2" charset="77"/>
              </a:rPr>
              <a:t>Esta </a:t>
            </a:r>
            <a:r>
              <a:rPr lang="es-CL" sz="2000" dirty="0">
                <a:latin typeface="Work Sans" pitchFamily="2" charset="77"/>
              </a:rPr>
              <a:t>presentación </a:t>
            </a:r>
            <a:r>
              <a:rPr lang="es-CL" sz="2000" dirty="0" smtClean="0">
                <a:latin typeface="Work Sans" pitchFamily="2" charset="77"/>
              </a:rPr>
              <a:t>es un documento de postulación </a:t>
            </a:r>
            <a:r>
              <a:rPr lang="es-CL" sz="2000" dirty="0">
                <a:latin typeface="Work Sans" pitchFamily="2" charset="77"/>
              </a:rPr>
              <a:t>al Concurso Nacional o Regional – Línea de Intervención y </a:t>
            </a:r>
            <a:r>
              <a:rPr lang="es-CL" sz="2000" dirty="0" smtClean="0">
                <a:latin typeface="Work Sans" pitchFamily="2" charset="77"/>
              </a:rPr>
              <a:t>Salvaguardia </a:t>
            </a:r>
            <a:r>
              <a:rPr lang="es-CL" sz="2000" dirty="0">
                <a:latin typeface="Work Sans" pitchFamily="2" charset="77"/>
              </a:rPr>
              <a:t>del Patrimonio Cultural – Modalidad Intervención de </a:t>
            </a:r>
            <a:r>
              <a:rPr lang="es-CL" sz="2000" dirty="0" smtClean="0">
                <a:latin typeface="Work Sans" pitchFamily="2" charset="77"/>
              </a:rPr>
              <a:t>inmuebles. </a:t>
            </a:r>
            <a:br>
              <a:rPr lang="es-CL" sz="2000" dirty="0" smtClean="0">
                <a:latin typeface="Work Sans" pitchFamily="2" charset="77"/>
              </a:rPr>
            </a:br>
            <a:r>
              <a:rPr lang="es-CL" sz="2600" dirty="0" smtClean="0">
                <a:latin typeface="Work Sans" pitchFamily="2" charset="77"/>
              </a:rPr>
              <a:t/>
            </a:r>
            <a:br>
              <a:rPr lang="es-CL" sz="2600" dirty="0" smtClean="0">
                <a:latin typeface="Work Sans" pitchFamily="2" charset="77"/>
              </a:rPr>
            </a:br>
            <a:r>
              <a:rPr lang="es-CL" sz="2600" b="1" u="sng" dirty="0" smtClean="0">
                <a:latin typeface="Work Sans" pitchFamily="2" charset="77"/>
              </a:rPr>
              <a:t>Orientaciones </a:t>
            </a:r>
            <a:r>
              <a:rPr lang="es-CL" sz="2600" b="1" u="sng" dirty="0">
                <a:latin typeface="Work Sans" pitchFamily="2" charset="77"/>
              </a:rPr>
              <a:t>para completar la </a:t>
            </a:r>
            <a:r>
              <a:rPr lang="es-CL" sz="2600" b="1" u="sng" dirty="0" smtClean="0">
                <a:latin typeface="Work Sans" pitchFamily="2" charset="77"/>
              </a:rPr>
              <a:t>presentación:</a:t>
            </a:r>
            <a:r>
              <a:rPr lang="es-CL" sz="2600" dirty="0">
                <a:latin typeface="Work Sans" pitchFamily="2" charset="77"/>
              </a:rPr>
              <a:t/>
            </a:r>
            <a:br>
              <a:rPr lang="es-CL" sz="2600" dirty="0">
                <a:latin typeface="Work Sans" pitchFamily="2" charset="77"/>
              </a:rPr>
            </a:br>
            <a:r>
              <a:rPr lang="es-CL" sz="2600" dirty="0">
                <a:latin typeface="Work Sans" pitchFamily="2" charset="77"/>
              </a:rPr>
              <a:t/>
            </a:r>
            <a:br>
              <a:rPr lang="es-CL" sz="2600" dirty="0">
                <a:latin typeface="Work Sans" pitchFamily="2" charset="77"/>
              </a:rPr>
            </a:br>
            <a:endParaRPr lang="es-CL" sz="2600" dirty="0">
              <a:latin typeface="Work Sans" pitchFamily="2" charset="77"/>
            </a:endParaRP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7CE9D0A-13DA-F44E-A4E2-6C89E673121F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40299" y="2090766"/>
            <a:ext cx="10515600" cy="3807956"/>
          </a:xfrm>
          <a:prstGeom prst="rect">
            <a:avLst/>
          </a:prstGeom>
        </p:spPr>
        <p:txBody>
          <a:bodyPr>
            <a:normAutofit fontScale="25000" lnSpcReduction="20000"/>
          </a:bodyPr>
          <a:lstStyle/>
          <a:p>
            <a:pPr>
              <a:lnSpc>
                <a:spcPct val="140000"/>
              </a:lnSpc>
              <a:spcAft>
                <a:spcPts val="1200"/>
              </a:spcAft>
              <a:buClr>
                <a:srgbClr val="36C800"/>
              </a:buClr>
            </a:pPr>
            <a:r>
              <a:rPr lang="es-CL" sz="8000" dirty="0" smtClean="0"/>
              <a:t>Mantén las </a:t>
            </a:r>
            <a:r>
              <a:rPr lang="es-CL" sz="8000" dirty="0"/>
              <a:t>diapositivas de portada y </a:t>
            </a:r>
            <a:r>
              <a:rPr lang="es-CL" sz="8000" dirty="0" smtClean="0"/>
              <a:t>cierre</a:t>
            </a:r>
            <a:endParaRPr lang="es-CL" sz="8000" dirty="0"/>
          </a:p>
          <a:p>
            <a:pPr>
              <a:lnSpc>
                <a:spcPct val="140000"/>
              </a:lnSpc>
              <a:spcAft>
                <a:spcPts val="1200"/>
              </a:spcAft>
              <a:buClr>
                <a:srgbClr val="36C800"/>
              </a:buClr>
            </a:pPr>
            <a:r>
              <a:rPr lang="es-CL" sz="8000" dirty="0"/>
              <a:t>Puede agregar nuevas hojas al formato propuesto, completando un número aproximado de 10 diapositivas, excluyendo </a:t>
            </a:r>
            <a:r>
              <a:rPr lang="es-CL" sz="8000" dirty="0" smtClean="0"/>
              <a:t>portada, instrucciones </a:t>
            </a:r>
            <a:r>
              <a:rPr lang="es-CL" sz="8000" dirty="0"/>
              <a:t>y </a:t>
            </a:r>
            <a:r>
              <a:rPr lang="es-CL" sz="8000" dirty="0" smtClean="0"/>
              <a:t>cierre</a:t>
            </a:r>
            <a:endParaRPr lang="es-CL" sz="8000" dirty="0"/>
          </a:p>
          <a:p>
            <a:pPr>
              <a:lnSpc>
                <a:spcPct val="140000"/>
              </a:lnSpc>
              <a:spcAft>
                <a:spcPts val="1200"/>
              </a:spcAft>
              <a:buClr>
                <a:srgbClr val="36C800"/>
              </a:buClr>
            </a:pPr>
            <a:r>
              <a:rPr lang="es-CL" sz="8000" dirty="0"/>
              <a:t>Mantener el orden de los ítems que se deben </a:t>
            </a:r>
            <a:r>
              <a:rPr lang="es-CL" sz="8000" dirty="0" smtClean="0"/>
              <a:t>completar</a:t>
            </a:r>
            <a:endParaRPr lang="es-CL" sz="8000" dirty="0"/>
          </a:p>
          <a:p>
            <a:pPr>
              <a:lnSpc>
                <a:spcPct val="140000"/>
              </a:lnSpc>
              <a:spcAft>
                <a:spcPts val="1200"/>
              </a:spcAft>
              <a:buClr>
                <a:srgbClr val="36C800"/>
              </a:buClr>
            </a:pPr>
            <a:r>
              <a:rPr lang="es-CL" sz="8000" dirty="0"/>
              <a:t>Utilizar fuente mínimo tamaño </a:t>
            </a:r>
            <a:r>
              <a:rPr lang="es-CL" sz="8000" dirty="0" smtClean="0"/>
              <a:t>12</a:t>
            </a:r>
            <a:endParaRPr lang="es-CL" sz="8000" dirty="0"/>
          </a:p>
          <a:p>
            <a:pPr>
              <a:lnSpc>
                <a:spcPct val="140000"/>
              </a:lnSpc>
              <a:spcAft>
                <a:spcPts val="1200"/>
              </a:spcAft>
              <a:buClr>
                <a:srgbClr val="36C800"/>
              </a:buClr>
            </a:pPr>
            <a:r>
              <a:rPr lang="es-CL" sz="8000" dirty="0"/>
              <a:t>Puede incorporar imágenes en cada una de las diapositivas, si estas apoyan la información </a:t>
            </a:r>
            <a:r>
              <a:rPr lang="es-CL" sz="8000" dirty="0" smtClean="0"/>
              <a:t>entregada</a:t>
            </a:r>
            <a:endParaRPr lang="es-CL" sz="8000" dirty="0"/>
          </a:p>
          <a:p>
            <a:pPr>
              <a:lnSpc>
                <a:spcPct val="140000"/>
              </a:lnSpc>
              <a:spcAft>
                <a:spcPts val="1200"/>
              </a:spcAft>
              <a:buClr>
                <a:srgbClr val="36C800"/>
              </a:buClr>
            </a:pPr>
            <a:endParaRPr lang="es-ES" sz="8000" dirty="0"/>
          </a:p>
          <a:p>
            <a:pPr>
              <a:lnSpc>
                <a:spcPct val="140000"/>
              </a:lnSpc>
              <a:spcAft>
                <a:spcPts val="1200"/>
              </a:spcAft>
              <a:buClr>
                <a:srgbClr val="36C800"/>
              </a:buClr>
            </a:pPr>
            <a:endParaRPr lang="es-CL" sz="8000" dirty="0" smtClean="0"/>
          </a:p>
          <a:p>
            <a:pPr>
              <a:lnSpc>
                <a:spcPct val="140000"/>
              </a:lnSpc>
              <a:spcAft>
                <a:spcPts val="1200"/>
              </a:spcAft>
              <a:buClr>
                <a:srgbClr val="36C800"/>
              </a:buClr>
            </a:pPr>
            <a:endParaRPr lang="es-CL" sz="8000" dirty="0"/>
          </a:p>
          <a:p>
            <a:pPr>
              <a:lnSpc>
                <a:spcPct val="140000"/>
              </a:lnSpc>
              <a:spcAft>
                <a:spcPts val="1200"/>
              </a:spcAft>
              <a:buClr>
                <a:srgbClr val="36C800"/>
              </a:buClr>
            </a:pPr>
            <a:endParaRPr lang="es-CL" sz="8000" dirty="0" smtClean="0"/>
          </a:p>
          <a:p>
            <a:pPr>
              <a:buClr>
                <a:srgbClr val="02CED3"/>
              </a:buClr>
            </a:pPr>
            <a:endParaRPr lang="es-CL" sz="2400" dirty="0"/>
          </a:p>
        </p:txBody>
      </p:sp>
    </p:spTree>
    <p:extLst>
      <p:ext uri="{BB962C8B-B14F-4D97-AF65-F5344CB8AC3E}">
        <p14:creationId xmlns:p14="http://schemas.microsoft.com/office/powerpoint/2010/main" val="21729451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4120E1-FE1B-2C43-BAB8-81EA18A6063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250700" y="325528"/>
            <a:ext cx="8396654" cy="1011237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/>
            <a:r>
              <a:rPr lang="es-MX" sz="2600" b="1" dirty="0" smtClean="0">
                <a:latin typeface="Work Sans" pitchFamily="2" charset="77"/>
              </a:rPr>
              <a:t>Datos del proyecto</a:t>
            </a:r>
            <a:endParaRPr lang="es-CL" sz="2600" b="1" dirty="0">
              <a:latin typeface="Work Sans" pitchFamily="2" charset="77"/>
            </a:endParaRP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7CE9D0A-13DA-F44E-A4E2-6C89E673121F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638318"/>
            <a:ext cx="10515600" cy="4353049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lnSpc>
                <a:spcPct val="140000"/>
              </a:lnSpc>
              <a:spcAft>
                <a:spcPts val="1200"/>
              </a:spcAft>
              <a:buClr>
                <a:srgbClr val="36C800"/>
              </a:buClr>
            </a:pPr>
            <a:r>
              <a:rPr lang="es-CL" sz="2000" b="1" dirty="0" smtClean="0"/>
              <a:t>Concurso: </a:t>
            </a:r>
          </a:p>
          <a:p>
            <a:pPr>
              <a:lnSpc>
                <a:spcPct val="140000"/>
              </a:lnSpc>
              <a:spcAft>
                <a:spcPts val="1200"/>
              </a:spcAft>
              <a:buClr>
                <a:srgbClr val="36C800"/>
              </a:buClr>
            </a:pPr>
            <a:r>
              <a:rPr lang="es-CL" sz="2000" b="1" dirty="0" err="1" smtClean="0"/>
              <a:t>Submodalidad</a:t>
            </a:r>
            <a:r>
              <a:rPr lang="es-CL" sz="2000" b="1" dirty="0" smtClean="0"/>
              <a:t>:</a:t>
            </a:r>
          </a:p>
          <a:p>
            <a:pPr>
              <a:lnSpc>
                <a:spcPct val="140000"/>
              </a:lnSpc>
              <a:spcAft>
                <a:spcPts val="1200"/>
              </a:spcAft>
              <a:buClr>
                <a:srgbClr val="36C800"/>
              </a:buClr>
            </a:pPr>
            <a:r>
              <a:rPr lang="es-CL" sz="2000" b="1" dirty="0" smtClean="0"/>
              <a:t>Nombre del proyecto:</a:t>
            </a:r>
          </a:p>
          <a:p>
            <a:pPr>
              <a:lnSpc>
                <a:spcPct val="140000"/>
              </a:lnSpc>
              <a:spcAft>
                <a:spcPts val="1200"/>
              </a:spcAft>
              <a:buClr>
                <a:srgbClr val="36C800"/>
              </a:buClr>
            </a:pPr>
            <a:r>
              <a:rPr lang="es-MX" sz="2000" b="1" dirty="0" smtClean="0"/>
              <a:t>Nombre de la persona Responsable del proyecto:</a:t>
            </a:r>
            <a:endParaRPr lang="es-CL" sz="2000" b="1" dirty="0" smtClean="0"/>
          </a:p>
          <a:p>
            <a:pPr>
              <a:lnSpc>
                <a:spcPct val="140000"/>
              </a:lnSpc>
              <a:spcAft>
                <a:spcPts val="1200"/>
              </a:spcAft>
              <a:buClr>
                <a:srgbClr val="36C800"/>
              </a:buClr>
            </a:pPr>
            <a:r>
              <a:rPr lang="es-CL" sz="2000" b="1" dirty="0" smtClean="0"/>
              <a:t>Región de postulación:</a:t>
            </a:r>
          </a:p>
          <a:p>
            <a:pPr>
              <a:lnSpc>
                <a:spcPct val="140000"/>
              </a:lnSpc>
              <a:spcAft>
                <a:spcPts val="1200"/>
              </a:spcAft>
              <a:buClr>
                <a:srgbClr val="36C800"/>
              </a:buClr>
            </a:pPr>
            <a:r>
              <a:rPr lang="es-CL" sz="2000" b="1" dirty="0" smtClean="0"/>
              <a:t>Monto solicitado: </a:t>
            </a:r>
            <a:r>
              <a:rPr lang="es-CL" sz="2000" dirty="0" smtClean="0"/>
              <a:t>$</a:t>
            </a:r>
            <a:endParaRPr lang="es-CL" sz="2000" dirty="0"/>
          </a:p>
          <a:p>
            <a:pPr>
              <a:buClr>
                <a:srgbClr val="02CED3"/>
              </a:buClr>
            </a:pPr>
            <a:endParaRPr lang="es-CL" sz="2000" dirty="0"/>
          </a:p>
        </p:txBody>
      </p:sp>
    </p:spTree>
    <p:extLst>
      <p:ext uri="{BB962C8B-B14F-4D97-AF65-F5344CB8AC3E}">
        <p14:creationId xmlns:p14="http://schemas.microsoft.com/office/powerpoint/2010/main" val="5169051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4120E1-FE1B-2C43-BAB8-81EA18A6063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5578" y="229929"/>
            <a:ext cx="8482740" cy="1325562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/>
            <a:r>
              <a:rPr lang="es-CL" sz="2600" dirty="0" smtClean="0">
                <a:latin typeface="Work Sans" pitchFamily="2" charset="77"/>
              </a:rPr>
              <a:t/>
            </a:r>
            <a:br>
              <a:rPr lang="es-CL" sz="2600" dirty="0" smtClean="0">
                <a:latin typeface="Work Sans" pitchFamily="2" charset="77"/>
              </a:rPr>
            </a:br>
            <a:r>
              <a:rPr lang="es-CL" sz="2600" b="1" dirty="0" smtClean="0">
                <a:latin typeface="Work Sans" pitchFamily="2" charset="77"/>
              </a:rPr>
              <a:t>1.- Antecedentes</a:t>
            </a:r>
            <a:r>
              <a:rPr lang="es-CL" sz="2600" b="1" dirty="0">
                <a:latin typeface="Work Sans" pitchFamily="2" charset="77"/>
              </a:rPr>
              <a:t> </a:t>
            </a:r>
            <a:r>
              <a:rPr lang="es-CL" sz="2600" b="1" dirty="0" smtClean="0">
                <a:latin typeface="Work Sans" pitchFamily="2" charset="77"/>
              </a:rPr>
              <a:t>del </a:t>
            </a:r>
            <a:r>
              <a:rPr lang="es-CL" sz="2600" b="1" dirty="0" smtClean="0">
                <a:latin typeface="Work Sans" pitchFamily="2" charset="77"/>
              </a:rPr>
              <a:t>equipo </a:t>
            </a:r>
            <a:r>
              <a:rPr lang="es-CL" sz="2600" b="1" dirty="0" smtClean="0">
                <a:latin typeface="Work Sans" pitchFamily="2" charset="77"/>
              </a:rPr>
              <a:t>de </a:t>
            </a:r>
            <a:r>
              <a:rPr lang="es-CL" sz="2600" b="1" dirty="0" smtClean="0">
                <a:latin typeface="Work Sans" pitchFamily="2" charset="77"/>
              </a:rPr>
              <a:t>trabajo</a:t>
            </a:r>
            <a:r>
              <a:rPr lang="es-CL" sz="2600" dirty="0">
                <a:latin typeface="Work Sans" pitchFamily="2" charset="77"/>
              </a:rPr>
              <a:t/>
            </a:r>
            <a:br>
              <a:rPr lang="es-CL" sz="2600" dirty="0">
                <a:latin typeface="Work Sans" pitchFamily="2" charset="77"/>
              </a:rPr>
            </a:br>
            <a:endParaRPr lang="es-CL" sz="2600" dirty="0">
              <a:latin typeface="Work Sans" pitchFamily="2" charset="77"/>
            </a:endParaRP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7CE9D0A-13DA-F44E-A4E2-6C89E673121F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759805"/>
            <a:ext cx="10515600" cy="4473941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lnSpc>
                <a:spcPct val="140000"/>
              </a:lnSpc>
              <a:spcAft>
                <a:spcPts val="1200"/>
              </a:spcAft>
              <a:buClr>
                <a:srgbClr val="36C800"/>
              </a:buClr>
            </a:pPr>
            <a:r>
              <a:rPr lang="es-CL" sz="2000" dirty="0" smtClean="0"/>
              <a:t>Nombre </a:t>
            </a:r>
            <a:r>
              <a:rPr lang="es-CL" sz="2000" dirty="0"/>
              <a:t>de la persona Responsable </a:t>
            </a:r>
            <a:r>
              <a:rPr lang="es-CL" sz="2000" dirty="0" smtClean="0"/>
              <a:t>del proyecto</a:t>
            </a:r>
            <a:endParaRPr lang="es-CL" sz="2000" dirty="0"/>
          </a:p>
          <a:p>
            <a:pPr>
              <a:lnSpc>
                <a:spcPct val="140000"/>
              </a:lnSpc>
              <a:spcAft>
                <a:spcPts val="1200"/>
              </a:spcAft>
              <a:buClr>
                <a:srgbClr val="36C800"/>
              </a:buClr>
            </a:pPr>
            <a:r>
              <a:rPr lang="es-CL" sz="2000" dirty="0"/>
              <a:t>Nombre </a:t>
            </a:r>
            <a:r>
              <a:rPr lang="es-CL" sz="2000" dirty="0" smtClean="0"/>
              <a:t>de la </a:t>
            </a:r>
            <a:r>
              <a:rPr lang="es-CL" sz="2000" dirty="0"/>
              <a:t>Jefa </a:t>
            </a:r>
            <a:r>
              <a:rPr lang="es-CL" sz="2000" dirty="0" smtClean="0"/>
              <a:t>o el Jefe del </a:t>
            </a:r>
            <a:r>
              <a:rPr lang="es-CL" sz="2000" dirty="0"/>
              <a:t>proyecto, con breve reseña </a:t>
            </a:r>
            <a:r>
              <a:rPr lang="es-CL" sz="2000" dirty="0" smtClean="0"/>
              <a:t>curricular</a:t>
            </a:r>
            <a:endParaRPr lang="es-CL" sz="2000" dirty="0"/>
          </a:p>
          <a:p>
            <a:pPr>
              <a:lnSpc>
                <a:spcPct val="140000"/>
              </a:lnSpc>
              <a:spcAft>
                <a:spcPts val="1200"/>
              </a:spcAft>
              <a:buClr>
                <a:srgbClr val="36C800"/>
              </a:buClr>
            </a:pPr>
            <a:r>
              <a:rPr lang="es-CL" sz="2000" dirty="0"/>
              <a:t>Nombre </a:t>
            </a:r>
            <a:r>
              <a:rPr lang="es-CL" sz="2000" dirty="0" smtClean="0"/>
              <a:t>de profesional </a:t>
            </a:r>
            <a:r>
              <a:rPr lang="es-CL" sz="2000" dirty="0"/>
              <a:t>de participación ciudadana, con breve reseña </a:t>
            </a:r>
            <a:r>
              <a:rPr lang="es-CL" sz="2000" dirty="0" smtClean="0"/>
              <a:t>curricular</a:t>
            </a:r>
            <a:endParaRPr lang="es-CL" sz="2000" dirty="0"/>
          </a:p>
          <a:p>
            <a:pPr>
              <a:lnSpc>
                <a:spcPct val="140000"/>
              </a:lnSpc>
              <a:spcAft>
                <a:spcPts val="1200"/>
              </a:spcAft>
              <a:buClr>
                <a:srgbClr val="36C800"/>
              </a:buClr>
            </a:pPr>
            <a:endParaRPr lang="es-CL" sz="2000" dirty="0" smtClean="0"/>
          </a:p>
          <a:p>
            <a:pPr>
              <a:buClr>
                <a:srgbClr val="02CED3"/>
              </a:buClr>
            </a:pPr>
            <a:endParaRPr lang="es-CL" sz="2000" dirty="0"/>
          </a:p>
        </p:txBody>
      </p:sp>
    </p:spTree>
    <p:extLst>
      <p:ext uri="{BB962C8B-B14F-4D97-AF65-F5344CB8AC3E}">
        <p14:creationId xmlns:p14="http://schemas.microsoft.com/office/powerpoint/2010/main" val="32749027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4120E1-FE1B-2C43-BAB8-81EA18A6063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804748" y="200271"/>
            <a:ext cx="5416060" cy="932493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/>
            <a:r>
              <a:rPr lang="es-CL" sz="2600" b="1" dirty="0" smtClean="0">
                <a:latin typeface="Work Sans" pitchFamily="2" charset="77"/>
              </a:rPr>
              <a:t>2.- Identificación </a:t>
            </a:r>
            <a:r>
              <a:rPr lang="es-CL" sz="2600" b="1" dirty="0">
                <a:latin typeface="Work Sans" pitchFamily="2" charset="77"/>
              </a:rPr>
              <a:t>del </a:t>
            </a:r>
            <a:r>
              <a:rPr lang="es-CL" sz="2600" b="1" dirty="0" smtClean="0">
                <a:latin typeface="Work Sans" pitchFamily="2" charset="77"/>
              </a:rPr>
              <a:t>inmueble</a:t>
            </a:r>
            <a:endParaRPr lang="es-CL" sz="2600" dirty="0">
              <a:latin typeface="Work Sans" pitchFamily="2" charset="77"/>
            </a:endParaRP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7CE9D0A-13DA-F44E-A4E2-6C89E673121F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74426" y="1448793"/>
            <a:ext cx="11240069" cy="4975103"/>
          </a:xfrm>
          <a:prstGeom prst="rect">
            <a:avLst/>
          </a:prstGeom>
        </p:spPr>
        <p:txBody>
          <a:bodyPr>
            <a:normAutofit fontScale="25000" lnSpcReduction="20000"/>
          </a:bodyPr>
          <a:lstStyle/>
          <a:p>
            <a:pPr>
              <a:lnSpc>
                <a:spcPct val="140000"/>
              </a:lnSpc>
              <a:spcAft>
                <a:spcPts val="1200"/>
              </a:spcAft>
              <a:buClr>
                <a:srgbClr val="36C800"/>
              </a:buClr>
            </a:pPr>
            <a:r>
              <a:rPr lang="es-CL" sz="8000" dirty="0" smtClean="0"/>
              <a:t>Emplazamiento </a:t>
            </a:r>
            <a:r>
              <a:rPr lang="es-CL" sz="8000" dirty="0"/>
              <a:t>del proyecto: dirección exacta, comuna y región, acompañado de plano de </a:t>
            </a:r>
            <a:r>
              <a:rPr lang="es-CL" sz="8000" dirty="0" smtClean="0"/>
              <a:t>emplazamiento</a:t>
            </a:r>
          </a:p>
          <a:p>
            <a:pPr>
              <a:lnSpc>
                <a:spcPct val="140000"/>
              </a:lnSpc>
              <a:spcAft>
                <a:spcPts val="1200"/>
              </a:spcAft>
              <a:buClr>
                <a:srgbClr val="36C800"/>
              </a:buClr>
            </a:pPr>
            <a:r>
              <a:rPr lang="es-CL" sz="8000" dirty="0"/>
              <a:t>Protección patrimonial, si aplica para la </a:t>
            </a:r>
            <a:r>
              <a:rPr lang="es-CL" sz="8000" dirty="0" err="1"/>
              <a:t>submodalidad</a:t>
            </a:r>
            <a:r>
              <a:rPr lang="es-CL" sz="8000" dirty="0"/>
              <a:t> </a:t>
            </a:r>
            <a:r>
              <a:rPr lang="es-CL" sz="8000" dirty="0" smtClean="0"/>
              <a:t>postulada</a:t>
            </a:r>
          </a:p>
          <a:p>
            <a:pPr>
              <a:lnSpc>
                <a:spcPct val="140000"/>
              </a:lnSpc>
              <a:spcAft>
                <a:spcPts val="1200"/>
              </a:spcAft>
              <a:buClr>
                <a:srgbClr val="36C800"/>
              </a:buClr>
            </a:pPr>
            <a:r>
              <a:rPr lang="es-CL" sz="8000" dirty="0"/>
              <a:t>Valores y </a:t>
            </a:r>
            <a:r>
              <a:rPr lang="es-CL" sz="8000" dirty="0" smtClean="0"/>
              <a:t>atributos</a:t>
            </a:r>
          </a:p>
          <a:p>
            <a:pPr>
              <a:lnSpc>
                <a:spcPct val="140000"/>
              </a:lnSpc>
              <a:spcAft>
                <a:spcPts val="1200"/>
              </a:spcAft>
              <a:buClr>
                <a:srgbClr val="36C800"/>
              </a:buClr>
            </a:pPr>
            <a:r>
              <a:rPr lang="es-CL" sz="8000" dirty="0"/>
              <a:t>Breve resumen con la información más </a:t>
            </a:r>
            <a:r>
              <a:rPr lang="es-CL" sz="8000" dirty="0" smtClean="0"/>
              <a:t>relevante </a:t>
            </a:r>
            <a:r>
              <a:rPr lang="es-CL" sz="8000" dirty="0"/>
              <a:t>del estado de conservación y del estado estructural del </a:t>
            </a:r>
            <a:r>
              <a:rPr lang="es-CL" sz="8000" dirty="0" smtClean="0"/>
              <a:t>inmueble</a:t>
            </a:r>
          </a:p>
          <a:p>
            <a:pPr>
              <a:lnSpc>
                <a:spcPct val="140000"/>
              </a:lnSpc>
              <a:spcAft>
                <a:spcPts val="1200"/>
              </a:spcAft>
              <a:buClr>
                <a:srgbClr val="36C800"/>
              </a:buClr>
            </a:pPr>
            <a:r>
              <a:rPr lang="es-CL" sz="8000" dirty="0"/>
              <a:t>Informar uso actual del inmueble, los riesgos que lo afectan y cómo el proyecto viabilizará su </a:t>
            </a:r>
            <a:r>
              <a:rPr lang="es-CL" sz="8000" dirty="0" smtClean="0"/>
              <a:t>uso</a:t>
            </a:r>
          </a:p>
          <a:p>
            <a:pPr>
              <a:lnSpc>
                <a:spcPct val="140000"/>
              </a:lnSpc>
              <a:spcAft>
                <a:spcPts val="1200"/>
              </a:spcAft>
              <a:buClr>
                <a:srgbClr val="36C800"/>
              </a:buClr>
            </a:pPr>
            <a:r>
              <a:rPr lang="es-CL" sz="8000" dirty="0"/>
              <a:t>Criterios de </a:t>
            </a:r>
            <a:r>
              <a:rPr lang="es-CL" sz="8000" dirty="0" smtClean="0"/>
              <a:t>intervención</a:t>
            </a:r>
            <a:endParaRPr lang="es-CL" sz="8000" dirty="0"/>
          </a:p>
          <a:p>
            <a:pPr>
              <a:lnSpc>
                <a:spcPct val="140000"/>
              </a:lnSpc>
              <a:spcAft>
                <a:spcPts val="1200"/>
              </a:spcAft>
              <a:buClr>
                <a:srgbClr val="36C800"/>
              </a:buClr>
            </a:pPr>
            <a:endParaRPr lang="es-CL" sz="8000" dirty="0" smtClean="0"/>
          </a:p>
          <a:p>
            <a:pPr>
              <a:buClr>
                <a:srgbClr val="02CED3"/>
              </a:buClr>
            </a:pPr>
            <a:endParaRPr lang="es-CL" sz="2400" dirty="0"/>
          </a:p>
        </p:txBody>
      </p:sp>
    </p:spTree>
    <p:extLst>
      <p:ext uri="{BB962C8B-B14F-4D97-AF65-F5344CB8AC3E}">
        <p14:creationId xmlns:p14="http://schemas.microsoft.com/office/powerpoint/2010/main" val="33231116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4120E1-FE1B-2C43-BAB8-81EA18A6063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804748" y="200271"/>
            <a:ext cx="5416060" cy="1084749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/>
            <a:r>
              <a:rPr lang="es-CL" sz="2600" b="1" dirty="0" smtClean="0">
                <a:latin typeface="Work Sans" pitchFamily="2" charset="77"/>
              </a:rPr>
              <a:t>2.- Identificación </a:t>
            </a:r>
            <a:r>
              <a:rPr lang="es-CL" sz="2600" b="1" dirty="0">
                <a:latin typeface="Work Sans" pitchFamily="2" charset="77"/>
              </a:rPr>
              <a:t>del </a:t>
            </a:r>
            <a:r>
              <a:rPr lang="es-CL" sz="2600" b="1" dirty="0" smtClean="0">
                <a:latin typeface="Work Sans" pitchFamily="2" charset="77"/>
              </a:rPr>
              <a:t>inmueble</a:t>
            </a:r>
            <a:endParaRPr lang="es-CL" sz="2600" dirty="0">
              <a:latin typeface="Work Sans" pitchFamily="2" charset="77"/>
            </a:endParaRP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7CE9D0A-13DA-F44E-A4E2-6C89E673121F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285020"/>
            <a:ext cx="10515600" cy="4975103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lnSpc>
                <a:spcPct val="140000"/>
              </a:lnSpc>
              <a:spcAft>
                <a:spcPts val="1200"/>
              </a:spcAft>
              <a:buClr>
                <a:srgbClr val="36C800"/>
              </a:buClr>
            </a:pPr>
            <a:endParaRPr lang="es-CL" sz="8000" dirty="0">
              <a:latin typeface="Work Sans"/>
            </a:endParaRPr>
          </a:p>
          <a:p>
            <a:pPr>
              <a:lnSpc>
                <a:spcPct val="140000"/>
              </a:lnSpc>
              <a:spcAft>
                <a:spcPts val="1200"/>
              </a:spcAft>
              <a:buClr>
                <a:srgbClr val="36C800"/>
              </a:buClr>
            </a:pPr>
            <a:endParaRPr lang="es-CL" sz="8000" dirty="0" smtClean="0">
              <a:latin typeface="Work Sans" pitchFamily="2" charset="77"/>
            </a:endParaRPr>
          </a:p>
          <a:p>
            <a:pPr>
              <a:buClr>
                <a:srgbClr val="02CED3"/>
              </a:buClr>
            </a:pPr>
            <a:endParaRPr lang="es-CL" sz="2400" dirty="0">
              <a:latin typeface="Work Sans"/>
            </a:endParaRPr>
          </a:p>
        </p:txBody>
      </p:sp>
    </p:spTree>
    <p:extLst>
      <p:ext uri="{BB962C8B-B14F-4D97-AF65-F5344CB8AC3E}">
        <p14:creationId xmlns:p14="http://schemas.microsoft.com/office/powerpoint/2010/main" val="25774456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4120E1-FE1B-2C43-BAB8-81EA18A6063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514600" y="131763"/>
            <a:ext cx="7464669" cy="1014649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/>
            <a:r>
              <a:rPr lang="es-CL" sz="2600" b="1" dirty="0" smtClean="0">
                <a:latin typeface="Work Sans" pitchFamily="2" charset="77"/>
              </a:rPr>
              <a:t>3.- Resumen </a:t>
            </a:r>
            <a:r>
              <a:rPr lang="es-CL" sz="2600" b="1" dirty="0">
                <a:latin typeface="Work Sans" pitchFamily="2" charset="77"/>
              </a:rPr>
              <a:t>ejecutivo del </a:t>
            </a:r>
            <a:r>
              <a:rPr lang="es-CL" sz="2600" b="1" dirty="0" smtClean="0">
                <a:latin typeface="Work Sans" pitchFamily="2" charset="77"/>
              </a:rPr>
              <a:t>proyecto</a:t>
            </a:r>
            <a:endParaRPr lang="es-CL" sz="2600" dirty="0">
              <a:latin typeface="Work Sans" pitchFamily="2" charset="77"/>
            </a:endParaRP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7CE9D0A-13DA-F44E-A4E2-6C89E673121F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522413"/>
            <a:ext cx="10515600" cy="447394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lnSpc>
                <a:spcPct val="140000"/>
              </a:lnSpc>
              <a:spcAft>
                <a:spcPts val="1200"/>
              </a:spcAft>
              <a:buClr>
                <a:srgbClr val="36C800"/>
              </a:buClr>
              <a:buNone/>
            </a:pPr>
            <a:r>
              <a:rPr lang="es-MX" sz="2000" dirty="0" smtClean="0"/>
              <a:t>Poniendo énfasis en:</a:t>
            </a:r>
            <a:endParaRPr lang="es-CL" sz="2000" dirty="0" smtClean="0"/>
          </a:p>
          <a:p>
            <a:pPr>
              <a:lnSpc>
                <a:spcPct val="140000"/>
              </a:lnSpc>
              <a:spcAft>
                <a:spcPts val="1200"/>
              </a:spcAft>
              <a:buClr>
                <a:srgbClr val="36C800"/>
              </a:buClr>
            </a:pPr>
            <a:r>
              <a:rPr lang="es-CL" sz="2000" dirty="0" smtClean="0"/>
              <a:t>Planteamiento </a:t>
            </a:r>
            <a:r>
              <a:rPr lang="es-CL" sz="2000" dirty="0"/>
              <a:t>del </a:t>
            </a:r>
            <a:r>
              <a:rPr lang="es-CL" sz="2000" dirty="0" smtClean="0"/>
              <a:t>problema</a:t>
            </a:r>
          </a:p>
          <a:p>
            <a:pPr>
              <a:lnSpc>
                <a:spcPct val="140000"/>
              </a:lnSpc>
              <a:spcAft>
                <a:spcPts val="1200"/>
              </a:spcAft>
              <a:buClr>
                <a:srgbClr val="36C800"/>
              </a:buClr>
            </a:pPr>
            <a:r>
              <a:rPr lang="es-CL" sz="2000" dirty="0"/>
              <a:t>Justificación del </a:t>
            </a:r>
            <a:r>
              <a:rPr lang="es-CL" sz="2000" dirty="0" smtClean="0"/>
              <a:t>proyecto</a:t>
            </a:r>
          </a:p>
          <a:p>
            <a:pPr>
              <a:lnSpc>
                <a:spcPct val="140000"/>
              </a:lnSpc>
              <a:spcAft>
                <a:spcPts val="1200"/>
              </a:spcAft>
              <a:buClr>
                <a:srgbClr val="36C800"/>
              </a:buClr>
            </a:pPr>
            <a:r>
              <a:rPr lang="es-CL" sz="2000" dirty="0" smtClean="0"/>
              <a:t>Objetivos</a:t>
            </a:r>
          </a:p>
          <a:p>
            <a:pPr>
              <a:lnSpc>
                <a:spcPct val="140000"/>
              </a:lnSpc>
              <a:spcAft>
                <a:spcPts val="1200"/>
              </a:spcAft>
              <a:buClr>
                <a:srgbClr val="36C800"/>
              </a:buClr>
            </a:pPr>
            <a:r>
              <a:rPr lang="es-CL" sz="2000" dirty="0"/>
              <a:t>Resultados </a:t>
            </a:r>
            <a:r>
              <a:rPr lang="es-CL" sz="2000" dirty="0" smtClean="0"/>
              <a:t>esperados</a:t>
            </a:r>
            <a:endParaRPr lang="es-CL" sz="2000" dirty="0"/>
          </a:p>
          <a:p>
            <a:pPr marL="0" indent="0">
              <a:lnSpc>
                <a:spcPct val="140000"/>
              </a:lnSpc>
              <a:spcAft>
                <a:spcPts val="1200"/>
              </a:spcAft>
              <a:buClr>
                <a:srgbClr val="36C800"/>
              </a:buClr>
              <a:buNone/>
            </a:pPr>
            <a:endParaRPr lang="es-CL" sz="2000" dirty="0"/>
          </a:p>
          <a:p>
            <a:pPr>
              <a:lnSpc>
                <a:spcPct val="140000"/>
              </a:lnSpc>
              <a:spcAft>
                <a:spcPts val="1200"/>
              </a:spcAft>
              <a:buClr>
                <a:srgbClr val="36C800"/>
              </a:buClr>
            </a:pPr>
            <a:endParaRPr lang="es-CL" sz="2000" dirty="0"/>
          </a:p>
          <a:p>
            <a:pPr>
              <a:lnSpc>
                <a:spcPct val="140000"/>
              </a:lnSpc>
              <a:spcAft>
                <a:spcPts val="1200"/>
              </a:spcAft>
              <a:buClr>
                <a:srgbClr val="36C800"/>
              </a:buClr>
            </a:pPr>
            <a:endParaRPr lang="es-CL" sz="2000" dirty="0"/>
          </a:p>
          <a:p>
            <a:pPr>
              <a:lnSpc>
                <a:spcPct val="140000"/>
              </a:lnSpc>
              <a:spcAft>
                <a:spcPts val="1200"/>
              </a:spcAft>
              <a:buClr>
                <a:srgbClr val="36C800"/>
              </a:buClr>
            </a:pPr>
            <a:endParaRPr lang="es-CL" sz="2000" dirty="0" smtClean="0"/>
          </a:p>
          <a:p>
            <a:pPr>
              <a:lnSpc>
                <a:spcPct val="140000"/>
              </a:lnSpc>
              <a:spcAft>
                <a:spcPts val="1200"/>
              </a:spcAft>
              <a:buClr>
                <a:srgbClr val="36C800"/>
              </a:buClr>
            </a:pPr>
            <a:endParaRPr lang="es-CL" sz="2000" dirty="0" smtClean="0"/>
          </a:p>
          <a:p>
            <a:pPr>
              <a:buClr>
                <a:srgbClr val="02CED3"/>
              </a:buClr>
            </a:pPr>
            <a:endParaRPr lang="es-CL" sz="2000" dirty="0"/>
          </a:p>
        </p:txBody>
      </p:sp>
    </p:spTree>
    <p:extLst>
      <p:ext uri="{BB962C8B-B14F-4D97-AF65-F5344CB8AC3E}">
        <p14:creationId xmlns:p14="http://schemas.microsoft.com/office/powerpoint/2010/main" val="39748849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4120E1-FE1B-2C43-BAB8-81EA18A6063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514600" y="131763"/>
            <a:ext cx="7464669" cy="864524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/>
            <a:r>
              <a:rPr lang="es-CL" sz="2600" b="1" dirty="0" smtClean="0">
                <a:latin typeface="Work Sans" pitchFamily="2" charset="77"/>
              </a:rPr>
              <a:t>3.- Resumen </a:t>
            </a:r>
            <a:r>
              <a:rPr lang="es-CL" sz="2600" b="1" dirty="0">
                <a:latin typeface="Work Sans" pitchFamily="2" charset="77"/>
              </a:rPr>
              <a:t>ejecutivo del </a:t>
            </a:r>
            <a:r>
              <a:rPr lang="es-CL" sz="2600" b="1" dirty="0" smtClean="0">
                <a:latin typeface="Work Sans" pitchFamily="2" charset="77"/>
              </a:rPr>
              <a:t>proyecto</a:t>
            </a:r>
            <a:endParaRPr lang="es-CL" sz="2600" dirty="0">
              <a:latin typeface="Work Sans" pitchFamily="2" charset="77"/>
            </a:endParaRP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7CE9D0A-13DA-F44E-A4E2-6C89E673121F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522413"/>
            <a:ext cx="10515600" cy="447394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lnSpc>
                <a:spcPct val="140000"/>
              </a:lnSpc>
              <a:spcAft>
                <a:spcPts val="1200"/>
              </a:spcAft>
              <a:buClr>
                <a:srgbClr val="36C800"/>
              </a:buClr>
              <a:buNone/>
            </a:pPr>
            <a:endParaRPr lang="es-CL" sz="8000" dirty="0">
              <a:latin typeface="Work Sans"/>
            </a:endParaRPr>
          </a:p>
          <a:p>
            <a:pPr>
              <a:lnSpc>
                <a:spcPct val="140000"/>
              </a:lnSpc>
              <a:spcAft>
                <a:spcPts val="1200"/>
              </a:spcAft>
              <a:buClr>
                <a:srgbClr val="36C800"/>
              </a:buClr>
            </a:pPr>
            <a:endParaRPr lang="es-CL" sz="8000" dirty="0">
              <a:latin typeface="Work Sans"/>
            </a:endParaRPr>
          </a:p>
          <a:p>
            <a:pPr>
              <a:lnSpc>
                <a:spcPct val="140000"/>
              </a:lnSpc>
              <a:spcAft>
                <a:spcPts val="1200"/>
              </a:spcAft>
              <a:buClr>
                <a:srgbClr val="36C800"/>
              </a:buClr>
            </a:pPr>
            <a:endParaRPr lang="es-CL" sz="8000" dirty="0">
              <a:latin typeface="Work Sans"/>
            </a:endParaRPr>
          </a:p>
          <a:p>
            <a:pPr>
              <a:lnSpc>
                <a:spcPct val="140000"/>
              </a:lnSpc>
              <a:spcAft>
                <a:spcPts val="1200"/>
              </a:spcAft>
              <a:buClr>
                <a:srgbClr val="36C800"/>
              </a:buClr>
            </a:pPr>
            <a:endParaRPr lang="es-CL" sz="8000" dirty="0" smtClean="0">
              <a:latin typeface="Work Sans" pitchFamily="2" charset="77"/>
            </a:endParaRPr>
          </a:p>
          <a:p>
            <a:pPr>
              <a:lnSpc>
                <a:spcPct val="140000"/>
              </a:lnSpc>
              <a:spcAft>
                <a:spcPts val="1200"/>
              </a:spcAft>
              <a:buClr>
                <a:srgbClr val="36C800"/>
              </a:buClr>
            </a:pPr>
            <a:endParaRPr lang="es-CL" sz="8000" dirty="0" smtClean="0">
              <a:latin typeface="Work Sans" pitchFamily="2" charset="77"/>
            </a:endParaRPr>
          </a:p>
          <a:p>
            <a:pPr>
              <a:buClr>
                <a:srgbClr val="02CED3"/>
              </a:buClr>
            </a:pPr>
            <a:endParaRPr lang="es-CL" sz="2400" dirty="0">
              <a:latin typeface="Work Sans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8103016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4120E1-FE1B-2C43-BAB8-81EA18A6063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68438" y="473482"/>
            <a:ext cx="10082283" cy="823056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ctr"/>
            <a:r>
              <a:rPr lang="es-CL" sz="2600" b="1" dirty="0" smtClean="0">
                <a:latin typeface="Work Sans"/>
              </a:rPr>
              <a:t/>
            </a:r>
            <a:br>
              <a:rPr lang="es-CL" sz="2600" b="1" dirty="0" smtClean="0">
                <a:latin typeface="Work Sans"/>
              </a:rPr>
            </a:br>
            <a:r>
              <a:rPr lang="es-CL" sz="2600" b="1" dirty="0" smtClean="0">
                <a:latin typeface="Work Sans"/>
              </a:rPr>
              <a:t>4.- Comunidad </a:t>
            </a:r>
            <a:r>
              <a:rPr lang="es-MX" sz="2600" b="1" dirty="0">
                <a:latin typeface="Work Sans"/>
              </a:rPr>
              <a:t>asociada al inmueble postulado en el </a:t>
            </a:r>
            <a:r>
              <a:rPr lang="es-MX" sz="2600" b="1" dirty="0" smtClean="0">
                <a:latin typeface="Work Sans"/>
              </a:rPr>
              <a:t>proyecto</a:t>
            </a:r>
            <a:r>
              <a:rPr lang="es-CL" sz="2600" dirty="0">
                <a:latin typeface="Work Sans" pitchFamily="2" charset="77"/>
              </a:rPr>
              <a:t/>
            </a:r>
            <a:br>
              <a:rPr lang="es-CL" sz="2600" dirty="0">
                <a:latin typeface="Work Sans" pitchFamily="2" charset="77"/>
              </a:rPr>
            </a:br>
            <a:endParaRPr lang="es-CL" sz="2600" dirty="0">
              <a:latin typeface="Work Sans" pitchFamily="2" charset="77"/>
            </a:endParaRP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7CE9D0A-13DA-F44E-A4E2-6C89E673121F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522413"/>
            <a:ext cx="10515600" cy="4473941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lnSpc>
                <a:spcPct val="140000"/>
              </a:lnSpc>
              <a:spcAft>
                <a:spcPts val="1200"/>
              </a:spcAft>
              <a:buClr>
                <a:srgbClr val="36C800"/>
              </a:buClr>
            </a:pPr>
            <a:r>
              <a:rPr lang="es-CL" sz="2000" dirty="0" smtClean="0"/>
              <a:t>Identificación </a:t>
            </a:r>
            <a:r>
              <a:rPr lang="es-CL" sz="2000" dirty="0"/>
              <a:t>de la comunidad asociada al inmueble postulado en el </a:t>
            </a:r>
            <a:r>
              <a:rPr lang="es-CL" sz="2000" dirty="0" smtClean="0"/>
              <a:t>proyecto</a:t>
            </a:r>
            <a:endParaRPr lang="es-CL" sz="2000" dirty="0"/>
          </a:p>
          <a:p>
            <a:pPr>
              <a:lnSpc>
                <a:spcPct val="140000"/>
              </a:lnSpc>
              <a:spcAft>
                <a:spcPts val="1200"/>
              </a:spcAft>
              <a:buClr>
                <a:srgbClr val="36C800"/>
              </a:buClr>
            </a:pPr>
            <a:r>
              <a:rPr lang="es-CL" sz="2000" dirty="0"/>
              <a:t>Breve descripción del Protocolo de trabajo con la comunidad asociada al inmueble postulado en el </a:t>
            </a:r>
            <a:r>
              <a:rPr lang="es-CL" sz="2000" dirty="0" smtClean="0"/>
              <a:t>proyecto</a:t>
            </a:r>
            <a:endParaRPr lang="es-CL" sz="2000" dirty="0"/>
          </a:p>
          <a:p>
            <a:pPr marL="0" indent="0">
              <a:lnSpc>
                <a:spcPct val="140000"/>
              </a:lnSpc>
              <a:spcAft>
                <a:spcPts val="1200"/>
              </a:spcAft>
              <a:buClr>
                <a:srgbClr val="36C800"/>
              </a:buClr>
              <a:buNone/>
            </a:pPr>
            <a:endParaRPr lang="es-CL" sz="2000" dirty="0"/>
          </a:p>
          <a:p>
            <a:pPr>
              <a:lnSpc>
                <a:spcPct val="140000"/>
              </a:lnSpc>
              <a:spcAft>
                <a:spcPts val="1200"/>
              </a:spcAft>
              <a:buClr>
                <a:srgbClr val="36C800"/>
              </a:buClr>
            </a:pPr>
            <a:endParaRPr lang="es-CL" sz="2000" dirty="0"/>
          </a:p>
          <a:p>
            <a:pPr>
              <a:lnSpc>
                <a:spcPct val="140000"/>
              </a:lnSpc>
              <a:spcAft>
                <a:spcPts val="1200"/>
              </a:spcAft>
              <a:buClr>
                <a:srgbClr val="36C800"/>
              </a:buClr>
            </a:pPr>
            <a:endParaRPr lang="es-CL" sz="2000" dirty="0"/>
          </a:p>
          <a:p>
            <a:pPr>
              <a:lnSpc>
                <a:spcPct val="140000"/>
              </a:lnSpc>
              <a:spcAft>
                <a:spcPts val="1200"/>
              </a:spcAft>
              <a:buClr>
                <a:srgbClr val="36C800"/>
              </a:buClr>
            </a:pPr>
            <a:endParaRPr lang="es-CL" sz="2000" dirty="0" smtClean="0"/>
          </a:p>
          <a:p>
            <a:pPr>
              <a:lnSpc>
                <a:spcPct val="140000"/>
              </a:lnSpc>
              <a:spcAft>
                <a:spcPts val="1200"/>
              </a:spcAft>
              <a:buClr>
                <a:srgbClr val="36C800"/>
              </a:buClr>
            </a:pPr>
            <a:endParaRPr lang="es-CL" sz="2000" dirty="0" smtClean="0"/>
          </a:p>
          <a:p>
            <a:pPr>
              <a:buClr>
                <a:srgbClr val="02CED3"/>
              </a:buClr>
            </a:pPr>
            <a:endParaRPr lang="es-CL" sz="2000" dirty="0"/>
          </a:p>
        </p:txBody>
      </p:sp>
    </p:spTree>
    <p:extLst>
      <p:ext uri="{BB962C8B-B14F-4D97-AF65-F5344CB8AC3E}">
        <p14:creationId xmlns:p14="http://schemas.microsoft.com/office/powerpoint/2010/main" val="2225178431"/>
      </p:ext>
    </p:extLst>
  </p:cSld>
  <p:clrMapOvr>
    <a:masterClrMapping/>
  </p:clrMapOvr>
</p:sld>
</file>

<file path=ppt/theme/theme1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</TotalTime>
  <Words>402</Words>
  <Application>Microsoft Office PowerPoint</Application>
  <PresentationFormat>Panorámica</PresentationFormat>
  <Paragraphs>75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3</vt:i4>
      </vt:variant>
      <vt:variant>
        <vt:lpstr>Títulos de diapositiva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Work Sans</vt:lpstr>
      <vt:lpstr>Diseño personalizado</vt:lpstr>
      <vt:lpstr>1_Diseño personalizado</vt:lpstr>
      <vt:lpstr>2_Diseño personalizado</vt:lpstr>
      <vt:lpstr>Presentación de PowerPoint</vt:lpstr>
      <vt:lpstr>  Esta presentación es un documento de postulación al Concurso Nacional o Regional – Línea de Intervención y Salvaguardia del Patrimonio Cultural – Modalidad Intervención de inmuebles.   Orientaciones para completar la presentación:  </vt:lpstr>
      <vt:lpstr>Datos del proyecto</vt:lpstr>
      <vt:lpstr> 1.- Antecedentes del equipo de trabajo </vt:lpstr>
      <vt:lpstr>2.- Identificación del inmueble</vt:lpstr>
      <vt:lpstr>2.- Identificación del inmueble</vt:lpstr>
      <vt:lpstr>3.- Resumen ejecutivo del proyecto</vt:lpstr>
      <vt:lpstr>3.- Resumen ejecutivo del proyecto</vt:lpstr>
      <vt:lpstr> 4.- Comunidad asociada al inmueble postulado en el proyecto </vt:lpstr>
      <vt:lpstr>5.- Programación y presupuesto</vt:lpstr>
      <vt:lpstr>  6.- Elementos gráficos  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Microsoft Office User</dc:creator>
  <cp:lastModifiedBy>Fabiola Contreras</cp:lastModifiedBy>
  <cp:revision>23</cp:revision>
  <dcterms:created xsi:type="dcterms:W3CDTF">2021-05-03T15:18:37Z</dcterms:created>
  <dcterms:modified xsi:type="dcterms:W3CDTF">2022-05-16T13:12:35Z</dcterms:modified>
</cp:coreProperties>
</file>