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64" r:id="rId3"/>
  </p:sldMasterIdLst>
  <p:sldIdLst>
    <p:sldId id="256" r:id="rId4"/>
    <p:sldId id="261" r:id="rId5"/>
    <p:sldId id="259" r:id="rId6"/>
    <p:sldId id="262" r:id="rId7"/>
    <p:sldId id="264" r:id="rId8"/>
    <p:sldId id="266" r:id="rId9"/>
    <p:sldId id="267" r:id="rId10"/>
    <p:sldId id="269" r:id="rId11"/>
    <p:sldId id="257" r:id="rId12"/>
    <p:sldId id="268" r:id="rId13"/>
    <p:sldId id="258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C800"/>
    <a:srgbClr val="AADBDE"/>
    <a:srgbClr val="02CED3"/>
    <a:srgbClr val="D9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55" autoAdjust="0"/>
    <p:restoredTop sz="94636"/>
  </p:normalViewPr>
  <p:slideViewPr>
    <p:cSldViewPr snapToGrid="0" snapToObjects="1">
      <p:cViewPr varScale="1">
        <p:scale>
          <a:sx n="109" d="100"/>
          <a:sy n="109" d="100"/>
        </p:scale>
        <p:origin x="1056" y="102"/>
      </p:cViewPr>
      <p:guideLst>
        <p:guide orient="horz" pos="216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06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211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9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F35B175-1DF8-F847-BE4D-1BA40217A4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39" y="0"/>
            <a:ext cx="1218072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0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AF2D267-E47D-C448-B339-33DACDED25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39" y="0"/>
            <a:ext cx="1218072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3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C48B31D-03F9-D546-BBEC-8D80D0AF19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39" y="0"/>
            <a:ext cx="121807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174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377947"/>
            <a:ext cx="7464669" cy="904943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/>
            <a:r>
              <a:rPr lang="es-MX" sz="2600" b="1" dirty="0" smtClean="0">
                <a:latin typeface="Work Sans"/>
              </a:rPr>
              <a:t/>
            </a:r>
            <a:br>
              <a:rPr lang="es-MX" sz="2600" b="1" dirty="0" smtClean="0">
                <a:latin typeface="Work Sans"/>
              </a:rPr>
            </a:br>
            <a:r>
              <a:rPr lang="es-MX" sz="2600" b="1" dirty="0"/>
              <a:t/>
            </a:r>
            <a:br>
              <a:rPr lang="es-MX" sz="2600" b="1" dirty="0"/>
            </a:br>
            <a:r>
              <a:rPr lang="es-MX" sz="2600" b="1" dirty="0">
                <a:latin typeface="Work Sans"/>
              </a:rPr>
              <a:t>6</a:t>
            </a:r>
            <a:r>
              <a:rPr lang="es-MX" sz="2600" b="1" dirty="0" smtClean="0">
                <a:latin typeface="Work Sans"/>
              </a:rPr>
              <a:t>.- Elementos gráficos</a:t>
            </a:r>
            <a:r>
              <a:rPr lang="es-MX" sz="2600" b="1" dirty="0" smtClean="0"/>
              <a:t/>
            </a:r>
            <a:br>
              <a:rPr lang="es-MX" sz="2600" b="1" dirty="0" smtClean="0"/>
            </a:br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9407" y="1592752"/>
            <a:ext cx="10515600" cy="447394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3300" dirty="0" smtClean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33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4100" dirty="0" smtClean="0">
              <a:latin typeface="Work Sans"/>
            </a:endParaRPr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buClr>
                <a:srgbClr val="02CED3"/>
              </a:buClr>
            </a:pPr>
            <a:endParaRPr lang="es-CL" sz="2400" dirty="0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19069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61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74587" y="430826"/>
            <a:ext cx="8959362" cy="127268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es-CL" sz="2600" b="1" dirty="0" smtClean="0">
                <a:latin typeface="Work Sans" pitchFamily="2" charset="77"/>
              </a:rPr>
              <a:t/>
            </a:r>
            <a:br>
              <a:rPr lang="es-CL" sz="2600" b="1" dirty="0" smtClean="0">
                <a:latin typeface="Work Sans" pitchFamily="2" charset="77"/>
              </a:rPr>
            </a:br>
            <a:r>
              <a:rPr lang="es-CL" sz="2600" b="1" dirty="0" smtClean="0">
                <a:latin typeface="Work Sans" pitchFamily="2" charset="77"/>
              </a:rPr>
              <a:t/>
            </a:r>
            <a:br>
              <a:rPr lang="es-CL" sz="2600" b="1" dirty="0" smtClean="0">
                <a:latin typeface="Work Sans" pitchFamily="2" charset="77"/>
              </a:rPr>
            </a:br>
            <a:r>
              <a:rPr lang="es-CL" sz="2600" b="1" dirty="0" smtClean="0">
                <a:latin typeface="Work Sans" pitchFamily="2" charset="77"/>
              </a:rPr>
              <a:t>Orientaciones </a:t>
            </a:r>
            <a:r>
              <a:rPr lang="es-CL" sz="2600" b="1" dirty="0">
                <a:latin typeface="Work Sans" pitchFamily="2" charset="77"/>
              </a:rPr>
              <a:t>para completar la </a:t>
            </a:r>
            <a:r>
              <a:rPr lang="es-CL" sz="2600" b="1" dirty="0" smtClean="0">
                <a:latin typeface="Work Sans" pitchFamily="2" charset="77"/>
              </a:rPr>
              <a:t>presentación:</a:t>
            </a:r>
            <a:r>
              <a:rPr lang="es-CL" sz="2600" b="1" dirty="0">
                <a:latin typeface="Work Sans" pitchFamily="2" charset="77"/>
              </a:rPr>
              <a:t/>
            </a:r>
            <a:br>
              <a:rPr lang="es-CL" sz="2600" b="1" dirty="0">
                <a:latin typeface="Work Sans" pitchFamily="2" charset="77"/>
              </a:rPr>
            </a:br>
            <a:r>
              <a:rPr lang="es-CL" sz="2600" b="1" dirty="0">
                <a:latin typeface="Work Sans" pitchFamily="2" charset="77"/>
              </a:rPr>
              <a:t/>
            </a:r>
            <a:br>
              <a:rPr lang="es-CL" sz="2600" b="1" dirty="0">
                <a:latin typeface="Work Sans" pitchFamily="2" charset="77"/>
              </a:rPr>
            </a:br>
            <a:endParaRPr lang="es-CL" sz="2600" b="1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777390"/>
            <a:ext cx="10515600" cy="4473941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 smtClean="0"/>
              <a:t>Mantener </a:t>
            </a:r>
            <a:r>
              <a:rPr lang="es-CL" sz="8000" dirty="0"/>
              <a:t>las diapositivas de portada y </a:t>
            </a:r>
            <a:r>
              <a:rPr lang="es-CL" sz="8000" dirty="0" smtClean="0"/>
              <a:t>cierre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Puede agregar nuevas hojas al formato propuesto, completando un número aproximado de 10 diapositivas, excluyendo </a:t>
            </a:r>
            <a:r>
              <a:rPr lang="es-CL" sz="8000" dirty="0" smtClean="0"/>
              <a:t>portada, instrucciones </a:t>
            </a:r>
            <a:r>
              <a:rPr lang="es-CL" sz="8000" dirty="0"/>
              <a:t>y </a:t>
            </a:r>
            <a:r>
              <a:rPr lang="es-CL" sz="8000" dirty="0" smtClean="0"/>
              <a:t>cierre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Mantener el orden de los ítems que se deben </a:t>
            </a:r>
            <a:r>
              <a:rPr lang="es-CL" sz="8000" dirty="0" smtClean="0"/>
              <a:t>completar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Utilizar fuente mínimo tamaño </a:t>
            </a:r>
            <a:r>
              <a:rPr lang="es-CL" sz="8000" dirty="0" smtClean="0"/>
              <a:t>12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Puede incorporar imágenes en cada una de las diapositivas, si estas apoyan la información </a:t>
            </a:r>
            <a:r>
              <a:rPr lang="es-CL" sz="8000" dirty="0" smtClean="0"/>
              <a:t>entregada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ES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/>
          </a:p>
          <a:p>
            <a:pPr>
              <a:buClr>
                <a:srgbClr val="02CED3"/>
              </a:buClr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17294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14222" y="326537"/>
            <a:ext cx="8396654" cy="10112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2600" b="1" dirty="0" smtClean="0">
                <a:latin typeface="Work Sans" pitchFamily="2" charset="77"/>
              </a:rPr>
              <a:t>Datos del proyecto</a:t>
            </a:r>
            <a:endParaRPr lang="es-CL" sz="2600" b="1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56138"/>
            <a:ext cx="10515600" cy="48783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Concurso: 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err="1" smtClean="0"/>
              <a:t>Submodalidad</a:t>
            </a:r>
            <a:r>
              <a:rPr lang="es-CL" sz="2000" b="1" dirty="0" smtClean="0"/>
              <a:t>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Nombre del proyecto: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MX" sz="2000" b="1" dirty="0"/>
              <a:t>Nombre </a:t>
            </a:r>
            <a:r>
              <a:rPr lang="es-MX" sz="2000" b="1" dirty="0" smtClean="0"/>
              <a:t>de la persona Responsable </a:t>
            </a:r>
            <a:r>
              <a:rPr lang="es-MX" sz="2000" b="1" dirty="0"/>
              <a:t>del </a:t>
            </a:r>
            <a:r>
              <a:rPr lang="es-MX" sz="2000" b="1" dirty="0" smtClean="0"/>
              <a:t>proyecto:</a:t>
            </a:r>
            <a:endParaRPr lang="es-MX" sz="2000" b="1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Región de postulación: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Monto solicitado: </a:t>
            </a:r>
            <a:r>
              <a:rPr lang="es-CL" sz="2000" dirty="0" smtClean="0"/>
              <a:t>$</a:t>
            </a:r>
            <a:endParaRPr lang="es-CL" sz="2000" dirty="0"/>
          </a:p>
          <a:p>
            <a:pPr marL="0" indent="0">
              <a:buClr>
                <a:srgbClr val="02CED3"/>
              </a:buClr>
              <a:buNone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51690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35469" y="196851"/>
            <a:ext cx="7581988" cy="13255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r>
              <a:rPr lang="es-CL" sz="2600" b="1" dirty="0" smtClean="0">
                <a:latin typeface="Work Sans" pitchFamily="2" charset="77"/>
              </a:rPr>
              <a:t>1.- Antecedentes del </a:t>
            </a:r>
            <a:r>
              <a:rPr lang="es-CL" sz="2600" b="1" dirty="0" smtClean="0">
                <a:latin typeface="Work Sans" pitchFamily="2" charset="77"/>
              </a:rPr>
              <a:t>equipo </a:t>
            </a:r>
            <a:r>
              <a:rPr lang="es-CL" sz="2600" b="1" dirty="0">
                <a:latin typeface="Work Sans" pitchFamily="2" charset="77"/>
              </a:rPr>
              <a:t>de </a:t>
            </a:r>
            <a:r>
              <a:rPr lang="es-CL" sz="2600" b="1" dirty="0">
                <a:latin typeface="Work Sans" pitchFamily="2" charset="77"/>
              </a:rPr>
              <a:t>t</a:t>
            </a:r>
            <a:r>
              <a:rPr lang="es-CL" sz="2600" b="1" dirty="0" smtClean="0">
                <a:latin typeface="Work Sans" pitchFamily="2" charset="77"/>
              </a:rPr>
              <a:t>rabajo</a:t>
            </a: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786344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Nombre de la </a:t>
            </a:r>
            <a:r>
              <a:rPr lang="es-CL" sz="2000" dirty="0"/>
              <a:t>Jefa </a:t>
            </a:r>
            <a:r>
              <a:rPr lang="es-CL" sz="2000" dirty="0" smtClean="0"/>
              <a:t>o el Jefe del </a:t>
            </a:r>
            <a:r>
              <a:rPr lang="es-CL" sz="2000" dirty="0"/>
              <a:t>proyecto, con breve reseña </a:t>
            </a:r>
            <a:r>
              <a:rPr lang="es-CL" sz="2000" dirty="0" smtClean="0"/>
              <a:t>curricular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Nombre </a:t>
            </a:r>
            <a:r>
              <a:rPr lang="es-CL" sz="2000" dirty="0" smtClean="0"/>
              <a:t>de profesional</a:t>
            </a:r>
            <a:r>
              <a:rPr lang="es-CL" sz="2000" dirty="0"/>
              <a:t>, con breve reseña </a:t>
            </a:r>
            <a:r>
              <a:rPr lang="es-CL" sz="2000" dirty="0" smtClean="0"/>
              <a:t>curricular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Nombre </a:t>
            </a:r>
            <a:r>
              <a:rPr lang="es-CL" sz="2000" dirty="0" smtClean="0"/>
              <a:t>de profesional </a:t>
            </a:r>
            <a:r>
              <a:rPr lang="es-CL" sz="2000" dirty="0"/>
              <a:t>de participación ciudadana, con breve reseña </a:t>
            </a:r>
            <a:r>
              <a:rPr lang="es-CL" sz="2000" dirty="0" smtClean="0"/>
              <a:t>curricular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27490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131763"/>
            <a:ext cx="7464669" cy="13255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b="1" dirty="0">
                <a:latin typeface="Work Sans" pitchFamily="2" charset="77"/>
              </a:rPr>
              <a:t>2</a:t>
            </a:r>
            <a:r>
              <a:rPr lang="es-CL" sz="2600" b="1" dirty="0" smtClean="0">
                <a:latin typeface="Work Sans" pitchFamily="2" charset="77"/>
              </a:rPr>
              <a:t>.- Resumen </a:t>
            </a:r>
            <a:r>
              <a:rPr lang="es-CL" sz="2600" b="1" dirty="0">
                <a:latin typeface="Work Sans" pitchFamily="2" charset="77"/>
              </a:rPr>
              <a:t>ejecutivo del </a:t>
            </a:r>
            <a:r>
              <a:rPr lang="es-CL" sz="2600" b="1" dirty="0" smtClean="0">
                <a:latin typeface="Work Sans" pitchFamily="2" charset="77"/>
              </a:rPr>
              <a:t>proyecto</a:t>
            </a: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22413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r>
              <a:rPr lang="es-CL" sz="2000" dirty="0"/>
              <a:t>Poniendo énfasis en</a:t>
            </a:r>
            <a:r>
              <a:rPr lang="es-CL" sz="2000" dirty="0" smtClean="0"/>
              <a:t>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Justificación </a:t>
            </a:r>
            <a:r>
              <a:rPr lang="es-CL" sz="2000" dirty="0"/>
              <a:t>del </a:t>
            </a:r>
            <a:r>
              <a:rPr lang="es-CL" sz="2000" dirty="0" smtClean="0"/>
              <a:t>proyecto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Objetivos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Resultados </a:t>
            </a:r>
            <a:r>
              <a:rPr lang="es-CL" sz="2000" dirty="0" smtClean="0"/>
              <a:t>esperados</a:t>
            </a:r>
            <a:endParaRPr lang="es-CL" sz="2000" dirty="0"/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97488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131763"/>
            <a:ext cx="7464669" cy="13255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b="1" dirty="0">
                <a:latin typeface="Work Sans" pitchFamily="2" charset="77"/>
              </a:rPr>
              <a:t>2</a:t>
            </a:r>
            <a:r>
              <a:rPr lang="es-CL" sz="2600" b="1" dirty="0" smtClean="0">
                <a:latin typeface="Work Sans" pitchFamily="2" charset="77"/>
              </a:rPr>
              <a:t>.- Resumen </a:t>
            </a:r>
            <a:r>
              <a:rPr lang="es-CL" sz="2600" b="1" dirty="0">
                <a:latin typeface="Work Sans" pitchFamily="2" charset="77"/>
              </a:rPr>
              <a:t>ejecutivo del proyecto</a:t>
            </a: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22413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buClr>
                <a:srgbClr val="02CED3"/>
              </a:buClr>
            </a:pPr>
            <a:endParaRPr lang="es-CL" sz="2400" dirty="0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1030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377947"/>
            <a:ext cx="9774072" cy="132556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/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>
                <a:latin typeface="Work Sans"/>
              </a:rPr>
              <a:t/>
            </a:r>
            <a:br>
              <a:rPr lang="es-CL" sz="2600" b="1" dirty="0">
                <a:latin typeface="Work Sans"/>
              </a:rPr>
            </a:br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 smtClean="0">
                <a:latin typeface="Work Sans"/>
              </a:rPr>
              <a:t>3.- Comunidad </a:t>
            </a:r>
            <a:r>
              <a:rPr lang="es-MX" sz="2600" b="1" dirty="0">
                <a:latin typeface="Work Sans"/>
              </a:rPr>
              <a:t>asociada </a:t>
            </a:r>
            <a:r>
              <a:rPr lang="es-MX" sz="2600" b="1" dirty="0" smtClean="0">
                <a:latin typeface="Work Sans"/>
              </a:rPr>
              <a:t>al </a:t>
            </a:r>
            <a:r>
              <a:rPr lang="es-CL" sz="2600" b="1" dirty="0">
                <a:latin typeface="Work Sans"/>
              </a:rPr>
              <a:t>patrimonio cultural </a:t>
            </a:r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 smtClean="0">
                <a:latin typeface="Work Sans"/>
              </a:rPr>
              <a:t>postulado </a:t>
            </a:r>
            <a:r>
              <a:rPr lang="es-CL" sz="2600" b="1" dirty="0">
                <a:latin typeface="Work Sans"/>
              </a:rPr>
              <a:t>en el proyecto</a:t>
            </a:r>
            <a:br>
              <a:rPr lang="es-CL" sz="2600" b="1" dirty="0">
                <a:latin typeface="Work Sans"/>
              </a:rPr>
            </a:br>
            <a:r>
              <a:rPr lang="es-MX" sz="2600" b="1" dirty="0"/>
              <a:t/>
            </a:r>
            <a:br>
              <a:rPr lang="es-MX" sz="2600" b="1" dirty="0"/>
            </a:b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703509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Identificación </a:t>
            </a:r>
            <a:r>
              <a:rPr lang="es-CL" sz="2000" dirty="0"/>
              <a:t>de la comunidad asociada al patrimonio cultural postulado en el </a:t>
            </a:r>
            <a:r>
              <a:rPr lang="es-CL" sz="2000" dirty="0" smtClean="0"/>
              <a:t>proyecto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Breve descripción del Protocolo de trabajo con la comunidad asociada al patrimonio cultural postulado en el </a:t>
            </a:r>
            <a:r>
              <a:rPr lang="es-CL" sz="2000" dirty="0" smtClean="0"/>
              <a:t>proyecto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22517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377947"/>
            <a:ext cx="7464669" cy="83670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/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>
                <a:latin typeface="Work Sans"/>
              </a:rPr>
              <a:t/>
            </a:r>
            <a:br>
              <a:rPr lang="es-CL" sz="2600" b="1" dirty="0">
                <a:latin typeface="Work Sans"/>
              </a:rPr>
            </a:br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 smtClean="0">
                <a:latin typeface="Work Sans"/>
              </a:rPr>
              <a:t>4</a:t>
            </a:r>
            <a:r>
              <a:rPr lang="es-CL" sz="2600" b="1" dirty="0">
                <a:latin typeface="Work Sans"/>
              </a:rPr>
              <a:t>.- Plan de </a:t>
            </a:r>
            <a:r>
              <a:rPr lang="es-CL" sz="2600" b="1" dirty="0" smtClean="0">
                <a:latin typeface="Work Sans"/>
              </a:rPr>
              <a:t>difusión</a:t>
            </a:r>
            <a:r>
              <a:rPr lang="es-CL" sz="2600" b="1" dirty="0">
                <a:latin typeface="Work Sans"/>
              </a:rPr>
              <a:t/>
            </a:r>
            <a:br>
              <a:rPr lang="es-CL" sz="2600" b="1" dirty="0">
                <a:latin typeface="Work Sans"/>
              </a:rPr>
            </a:br>
            <a:r>
              <a:rPr lang="es-CL" sz="2600" b="1" dirty="0">
                <a:latin typeface="Work Sans"/>
              </a:rPr>
              <a:t/>
            </a:r>
            <a:br>
              <a:rPr lang="es-CL" sz="2600" b="1" dirty="0">
                <a:latin typeface="Work Sans"/>
              </a:rPr>
            </a:br>
            <a:r>
              <a:rPr lang="es-MX" sz="2600" b="1" dirty="0"/>
              <a:t/>
            </a:r>
            <a:br>
              <a:rPr lang="es-MX" sz="2600" b="1" dirty="0"/>
            </a:b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22413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MX" sz="2000" dirty="0" smtClean="0"/>
              <a:t>Descripción del trabajo a realizar</a:t>
            </a:r>
            <a:endParaRPr lang="es-CL" sz="2000" dirty="0"/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2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>
              <a:latin typeface="Work Sans" pitchFamily="2" charset="77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>
              <a:latin typeface="Work Sans" pitchFamily="2" charset="77"/>
            </a:endParaRPr>
          </a:p>
          <a:p>
            <a:pPr>
              <a:buClr>
                <a:srgbClr val="02CED3"/>
              </a:buClr>
            </a:pPr>
            <a:endParaRPr lang="es-CL" sz="2000" dirty="0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3341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45322" y="145831"/>
            <a:ext cx="6972301" cy="1109763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/>
            <a:r>
              <a:rPr lang="es-MX" sz="2600" b="1" dirty="0">
                <a:latin typeface="Work Sans"/>
              </a:rPr>
              <a:t/>
            </a:r>
            <a:br>
              <a:rPr lang="es-MX" sz="2600" b="1" dirty="0">
                <a:latin typeface="Work Sans"/>
              </a:rPr>
            </a:br>
            <a:r>
              <a:rPr lang="es-MX" sz="2900" b="1" dirty="0">
                <a:latin typeface="Work Sans"/>
              </a:rPr>
              <a:t>5.-	Programación y presupuesto</a:t>
            </a:r>
            <a:r>
              <a:rPr lang="es-MX" sz="2600" b="1" dirty="0"/>
              <a:t/>
            </a:r>
            <a:br>
              <a:rPr lang="es-MX" sz="2600" b="1" dirty="0"/>
            </a:br>
            <a:endParaRPr lang="es-CL" sz="2600" dirty="0">
              <a:latin typeface="Work Sans" pitchFamily="2" charset="77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08E16D28-3E25-804A-9BBD-40ACA42D98D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54855987"/>
              </p:ext>
            </p:extLst>
          </p:nvPr>
        </p:nvGraphicFramePr>
        <p:xfrm>
          <a:off x="934915" y="3592879"/>
          <a:ext cx="10003972" cy="1779221"/>
        </p:xfrm>
        <a:graphic>
          <a:graphicData uri="http://schemas.openxmlformats.org/drawingml/2006/table">
            <a:tbl>
              <a:tblPr firstRow="1" bandRow="1">
                <a:solidFill>
                  <a:srgbClr val="02CED3"/>
                </a:solidFill>
                <a:tableStyleId>{5C22544A-7EE6-4342-B048-85BDC9FD1C3A}</a:tableStyleId>
              </a:tblPr>
              <a:tblGrid>
                <a:gridCol w="5536223">
                  <a:extLst>
                    <a:ext uri="{9D8B030D-6E8A-4147-A177-3AD203B41FA5}">
                      <a16:colId xmlns:a16="http://schemas.microsoft.com/office/drawing/2014/main" val="836822224"/>
                    </a:ext>
                  </a:extLst>
                </a:gridCol>
                <a:gridCol w="4467749">
                  <a:extLst>
                    <a:ext uri="{9D8B030D-6E8A-4147-A177-3AD203B41FA5}">
                      <a16:colId xmlns:a16="http://schemas.microsoft.com/office/drawing/2014/main" val="3814694629"/>
                    </a:ext>
                  </a:extLst>
                </a:gridCol>
              </a:tblGrid>
              <a:tr h="864821">
                <a:tc>
                  <a:txBody>
                    <a:bodyPr/>
                    <a:lstStyle/>
                    <a:p>
                      <a:r>
                        <a:rPr lang="es-CL" sz="24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Monto total de proyecto:</a:t>
                      </a:r>
                      <a:r>
                        <a:rPr lang="es-CL" sz="24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s-CL" sz="24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C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Monto solicitado al Fondo del Patrimonio Cultural:</a:t>
                      </a:r>
                      <a:r>
                        <a:rPr lang="es-MX" sz="24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s-MX" sz="24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C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3431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s-CL" sz="2000" b="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Gastos de</a:t>
                      </a:r>
                      <a:r>
                        <a:rPr lang="es-CL" sz="2000" b="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remuneraciones y honorarios</a:t>
                      </a:r>
                      <a:endParaRPr lang="es-CL" sz="2000" b="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$</a:t>
                      </a:r>
                      <a:endParaRPr lang="es-MX" sz="2000" b="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547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Gastos de</a:t>
                      </a:r>
                      <a:r>
                        <a:rPr lang="es-MX" sz="2000" b="0" i="0" baseline="0" dirty="0" smtClean="0">
                          <a:latin typeface="+mn-lt"/>
                        </a:rPr>
                        <a:t> operación</a:t>
                      </a:r>
                      <a:endParaRPr lang="es-MX" sz="2000" b="0" i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$</a:t>
                      </a:r>
                      <a:endParaRPr lang="es-MX" sz="2000" b="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78461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195753" y="1374441"/>
            <a:ext cx="92231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CL" sz="2000" dirty="0" smtClean="0"/>
              <a:t>Plazo </a:t>
            </a:r>
            <a:r>
              <a:rPr lang="es-CL" sz="2000" dirty="0"/>
              <a:t>total de duración del proyecto, destacando las principales actividades del proyecto y de trabajo con la comunidad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CL" sz="2000" dirty="0"/>
              <a:t>Monto total del proyecto y monto solicitado al Fondo del Patrimonio Cultural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CL" sz="2000" dirty="0"/>
              <a:t>Principales gastos asociados al proyecto y sus montos. Cuadro de ejemplo:</a:t>
            </a:r>
          </a:p>
          <a:p>
            <a:r>
              <a:rPr lang="es-CL" sz="2000" dirty="0"/>
              <a:t/>
            </a:r>
            <a:br>
              <a:rPr lang="es-CL" sz="2000" dirty="0"/>
            </a:b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74372074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313</Words>
  <Application>Microsoft Office PowerPoint</Application>
  <PresentationFormat>Panorámica</PresentationFormat>
  <Paragraphs>68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Work Sans</vt:lpstr>
      <vt:lpstr>Diseño personalizado</vt:lpstr>
      <vt:lpstr>1_Diseño personalizado</vt:lpstr>
      <vt:lpstr>2_Diseño personalizado</vt:lpstr>
      <vt:lpstr>Presentación de PowerPoint</vt:lpstr>
      <vt:lpstr>  Orientaciones para completar la presentación:  </vt:lpstr>
      <vt:lpstr>Datos del proyecto</vt:lpstr>
      <vt:lpstr> 1.- Antecedentes del equipo de trabajo </vt:lpstr>
      <vt:lpstr>2.- Resumen ejecutivo del proyecto</vt:lpstr>
      <vt:lpstr>2.- Resumen ejecutivo del proyecto </vt:lpstr>
      <vt:lpstr>   3.- Comunidad asociada al patrimonio cultural  postulado en el proyecto   </vt:lpstr>
      <vt:lpstr>    4.- Plan de difusión    </vt:lpstr>
      <vt:lpstr> 5.- Programación y presupuesto </vt:lpstr>
      <vt:lpstr>  6.- Elementos gráficos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Fabiola Contreras</cp:lastModifiedBy>
  <cp:revision>27</cp:revision>
  <dcterms:created xsi:type="dcterms:W3CDTF">2021-05-03T15:18:37Z</dcterms:created>
  <dcterms:modified xsi:type="dcterms:W3CDTF">2022-05-16T13:13:17Z</dcterms:modified>
</cp:coreProperties>
</file>