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4" r:id="rId3"/>
  </p:sldMasterIdLst>
  <p:sldIdLst>
    <p:sldId id="256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57" r:id="rId12"/>
    <p:sldId id="267" r:id="rId13"/>
    <p:sldId id="258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700"/>
    <a:srgbClr val="67349A"/>
    <a:srgbClr val="CFD5EA"/>
    <a:srgbClr val="68339A"/>
    <a:srgbClr val="673399"/>
    <a:srgbClr val="6F30A0"/>
    <a:srgbClr val="7030A0"/>
    <a:srgbClr val="36C800"/>
    <a:srgbClr val="AADBDE"/>
    <a:srgbClr val="02C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44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1080" y="102"/>
      </p:cViewPr>
      <p:guideLst>
        <p:guide orient="horz" pos="2160"/>
        <p:guide pos="5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63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11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96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F35B175-1DF8-F847-BE4D-1BA40217A4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-3175"/>
            <a:ext cx="12191998" cy="686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0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F2D267-E47D-C448-B339-33DACDED25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640" y="0"/>
            <a:ext cx="1218071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3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C48B31D-03F9-D546-BBEC-8D80D0AF19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1998" cy="686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5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746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116623" y="307731"/>
            <a:ext cx="9152792" cy="11636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.- Elementos gráficos: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128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616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107831"/>
            <a:ext cx="10515600" cy="530884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endParaRPr lang="es-CL" sz="2400" dirty="0" smtClean="0"/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000" dirty="0" smtClean="0"/>
              <a:t>Mantener </a:t>
            </a:r>
            <a:r>
              <a:rPr lang="es-CL" sz="2000" dirty="0"/>
              <a:t>las diapositivas de portada y cierre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000" dirty="0" smtClean="0"/>
              <a:t>Si se requiere, agregar </a:t>
            </a:r>
            <a:r>
              <a:rPr lang="es-CL" sz="2000" dirty="0"/>
              <a:t>nuevas hojas al formato propuesto, completando un número aproximado de 10 diapositivas, excluyendo portada, instrucciones y cierre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000" dirty="0"/>
              <a:t>Mantener el orden de los ítems que se deben completar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000" dirty="0"/>
              <a:t>Utilizar fuente mínimo tamaño 12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000" dirty="0" smtClean="0"/>
              <a:t>Si se requiere, incorporar </a:t>
            </a:r>
            <a:r>
              <a:rPr lang="es-CL" sz="2000" dirty="0"/>
              <a:t>imágenes en cada una de las diapositivas, si estas apoyan la información entregada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endParaRPr lang="es-CL" sz="2200" dirty="0">
              <a:latin typeface="Work Sans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116623" y="307731"/>
            <a:ext cx="9152792" cy="11636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Orientaciones </a:t>
            </a:r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completar la presentación: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905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36380" y="1180123"/>
            <a:ext cx="9513277" cy="567787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 smtClean="0">
                <a:solidFill>
                  <a:prstClr val="black"/>
                </a:solidFill>
              </a:rPr>
              <a:t>Concurso:</a:t>
            </a:r>
          </a:p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MX" sz="2400" dirty="0" smtClean="0">
                <a:solidFill>
                  <a:prstClr val="black"/>
                </a:solidFill>
              </a:rPr>
              <a:t>Submodalidad:</a:t>
            </a:r>
            <a:endParaRPr lang="es-CL" sz="2400" dirty="0" smtClean="0">
              <a:solidFill>
                <a:prstClr val="black"/>
              </a:solidFill>
            </a:endParaRPr>
          </a:p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 smtClean="0">
                <a:solidFill>
                  <a:prstClr val="black"/>
                </a:solidFill>
              </a:rPr>
              <a:t>Nombre </a:t>
            </a:r>
            <a:r>
              <a:rPr lang="es-CL" sz="2400" dirty="0">
                <a:solidFill>
                  <a:prstClr val="black"/>
                </a:solidFill>
              </a:rPr>
              <a:t>del proyecto:</a:t>
            </a:r>
          </a:p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MX" sz="2400" dirty="0">
                <a:solidFill>
                  <a:prstClr val="black"/>
                </a:solidFill>
              </a:rPr>
              <a:t>Nombre de la persona Responsable del proyecto:</a:t>
            </a:r>
          </a:p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>
                <a:solidFill>
                  <a:prstClr val="black"/>
                </a:solidFill>
              </a:rPr>
              <a:t>Región de postulación:</a:t>
            </a:r>
          </a:p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>
                <a:solidFill>
                  <a:prstClr val="black"/>
                </a:solidFill>
              </a:rPr>
              <a:t>Monto solicitado: $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endParaRPr lang="es-CL" sz="2400" dirty="0" smtClean="0"/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endParaRPr lang="es-CL" sz="2200" dirty="0">
              <a:latin typeface="Work Sans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116623" y="307731"/>
            <a:ext cx="9152792" cy="129246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Datos </a:t>
            </a:r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proyecto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413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327639"/>
            <a:ext cx="10515600" cy="530884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MX" sz="2400" dirty="0" smtClean="0"/>
              <a:t>Nombre </a:t>
            </a:r>
            <a:r>
              <a:rPr lang="es-CL" sz="2400" dirty="0">
                <a:solidFill>
                  <a:prstClr val="black"/>
                </a:solidFill>
              </a:rPr>
              <a:t>de la Jefa o el Jefe del proyecto, con breve reseña curricular</a:t>
            </a:r>
          </a:p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>
                <a:solidFill>
                  <a:prstClr val="black"/>
                </a:solidFill>
              </a:rPr>
              <a:t>Nombre de </a:t>
            </a:r>
            <a:r>
              <a:rPr lang="es-CL" sz="2400" dirty="0" smtClean="0">
                <a:solidFill>
                  <a:prstClr val="black"/>
                </a:solidFill>
              </a:rPr>
              <a:t>profesional del área de </a:t>
            </a:r>
            <a:r>
              <a:rPr lang="es-CL" sz="2400" smtClean="0">
                <a:solidFill>
                  <a:prstClr val="black"/>
                </a:solidFill>
              </a:rPr>
              <a:t>la educación, </a:t>
            </a:r>
            <a:r>
              <a:rPr lang="es-CL" sz="2400" dirty="0">
                <a:solidFill>
                  <a:prstClr val="black"/>
                </a:solidFill>
              </a:rPr>
              <a:t>con breve reseña curricular</a:t>
            </a:r>
          </a:p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>
                <a:solidFill>
                  <a:prstClr val="black"/>
                </a:solidFill>
              </a:rPr>
              <a:t>Nombre de profesional de participación ciudadana, con breve reseña curricular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endParaRPr lang="es-CL" sz="2400" dirty="0" smtClean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116623" y="307731"/>
            <a:ext cx="9152792" cy="11636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1.- Antecedentes del equipo de trabajo: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02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107831"/>
            <a:ext cx="10515600" cy="530884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lvl="0" indent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  <a:buNone/>
            </a:pPr>
            <a:r>
              <a:rPr lang="es-CL" sz="2400" dirty="0" smtClean="0">
                <a:solidFill>
                  <a:prstClr val="black"/>
                </a:solidFill>
              </a:rPr>
              <a:t>Poniendo </a:t>
            </a:r>
            <a:r>
              <a:rPr lang="es-CL" sz="2400" dirty="0">
                <a:solidFill>
                  <a:prstClr val="black"/>
                </a:solidFill>
              </a:rPr>
              <a:t>énfasis en:</a:t>
            </a:r>
          </a:p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>
                <a:solidFill>
                  <a:prstClr val="black"/>
                </a:solidFill>
              </a:rPr>
              <a:t>Justificación del proyecto</a:t>
            </a:r>
          </a:p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>
                <a:solidFill>
                  <a:prstClr val="black"/>
                </a:solidFill>
              </a:rPr>
              <a:t>Objetivos</a:t>
            </a:r>
          </a:p>
          <a:p>
            <a:pPr lvl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>
                <a:solidFill>
                  <a:prstClr val="black"/>
                </a:solidFill>
              </a:rPr>
              <a:t>Resultados esperados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endParaRPr lang="es-CL" sz="2200" dirty="0">
              <a:latin typeface="Work Sans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116623" y="307731"/>
            <a:ext cx="9152792" cy="11636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2.- Resumen ejecutivo del proyecto: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22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107831"/>
            <a:ext cx="10515600" cy="530884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endParaRPr lang="es-CL" sz="2400" dirty="0" smtClean="0"/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endParaRPr lang="es-CL" sz="2200" dirty="0">
              <a:latin typeface="Work Sans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116623" y="307731"/>
            <a:ext cx="9152792" cy="11636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2.- Resumen ejecutivo del proyecto: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92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107831"/>
            <a:ext cx="10515600" cy="530884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  <a:buNone/>
            </a:pPr>
            <a:endParaRPr lang="es-CL" sz="2400" dirty="0" smtClean="0"/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MX" sz="2400" dirty="0" smtClean="0"/>
              <a:t>Descripción </a:t>
            </a:r>
            <a:r>
              <a:rPr lang="es-MX" sz="2400" dirty="0"/>
              <a:t>del </a:t>
            </a:r>
            <a:r>
              <a:rPr lang="es-MX" sz="2400" dirty="0" smtClean="0"/>
              <a:t>material que se elaborará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MX" sz="2400" dirty="0" smtClean="0"/>
              <a:t>Habilidades, competencias y actitudes que propiciará el material didáctico</a:t>
            </a:r>
            <a:endParaRPr lang="es-CL" sz="2400" dirty="0"/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endParaRPr lang="es-CL" sz="2200" dirty="0">
              <a:latin typeface="Work Sans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116623" y="307731"/>
            <a:ext cx="9152792" cy="11636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s-CL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.- Material didáctico a desarrollar: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428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107831"/>
            <a:ext cx="10515600" cy="530884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  <a:buNone/>
            </a:pPr>
            <a:endParaRPr lang="es-CL" sz="2400" dirty="0" smtClean="0"/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 smtClean="0"/>
              <a:t>Identificación </a:t>
            </a:r>
            <a:r>
              <a:rPr lang="es-CL" sz="2400" dirty="0"/>
              <a:t>de la comunidad asociada al patrimonio cultural postulado en el proyecto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r>
              <a:rPr lang="es-CL" sz="2400" dirty="0"/>
              <a:t>Breve descripción del Protocolo de trabajo con la comunidad asociada al patrimonio cultural postulado en el proyecto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36C800"/>
              </a:buClr>
            </a:pPr>
            <a:endParaRPr lang="es-CL" sz="2200" dirty="0">
              <a:latin typeface="Work Sans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116623" y="526000"/>
            <a:ext cx="9152792" cy="1163662"/>
          </a:xfrm>
          <a:prstGeom prst="rect">
            <a:avLst/>
          </a:prstGeom>
        </p:spPr>
        <p:txBody>
          <a:bodyPr lIns="0" tIns="0" rIns="0" bIns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s-CL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.- </a:t>
            </a:r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Comunidad asociada al patrimonio cultural </a:t>
            </a:r>
            <a:b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postulado en el proyecto: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858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120E1-FE1B-2C43-BAB8-81EA18A606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4100" y="145831"/>
            <a:ext cx="11137900" cy="10763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rPr lang="es-C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.-	Programación y presupuesto</a:t>
            </a: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7D6B9A7-DD98-9540-BF01-19B75C9DD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939464"/>
              </p:ext>
            </p:extLst>
          </p:nvPr>
        </p:nvGraphicFramePr>
        <p:xfrm>
          <a:off x="975945" y="3941408"/>
          <a:ext cx="10016986" cy="1685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9239">
                  <a:extLst>
                    <a:ext uri="{9D8B030D-6E8A-4147-A177-3AD203B41FA5}">
                      <a16:colId xmlns:a16="http://schemas.microsoft.com/office/drawing/2014/main" val="4086368838"/>
                    </a:ext>
                  </a:extLst>
                </a:gridCol>
                <a:gridCol w="4957747">
                  <a:extLst>
                    <a:ext uri="{9D8B030D-6E8A-4147-A177-3AD203B41FA5}">
                      <a16:colId xmlns:a16="http://schemas.microsoft.com/office/drawing/2014/main" val="1304768863"/>
                    </a:ext>
                  </a:extLst>
                </a:gridCol>
              </a:tblGrid>
              <a:tr h="522514">
                <a:tc>
                  <a:txBody>
                    <a:bodyPr/>
                    <a:lstStyle/>
                    <a:p>
                      <a:r>
                        <a:rPr lang="es-CL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Monto total de proyecto: $</a:t>
                      </a:r>
                    </a:p>
                  </a:txBody>
                  <a:tcPr anchor="ctr">
                    <a:solidFill>
                      <a:srgbClr val="00C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Monto solicitado al Fondo del Patrimonio Cultural:</a:t>
                      </a:r>
                      <a:r>
                        <a:rPr lang="es-MX" sz="1800" b="0" i="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MX" sz="1800" b="0" i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</a:t>
                      </a:r>
                    </a:p>
                  </a:txBody>
                  <a:tcPr anchor="ctr">
                    <a:solidFill>
                      <a:srgbClr val="00C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313069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0" i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Gastos de</a:t>
                      </a:r>
                      <a:r>
                        <a:rPr lang="es-CL" sz="1800" b="0" i="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remuneraciones y honorarios</a:t>
                      </a:r>
                      <a:endParaRPr lang="es-CL" sz="1800" b="0" i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C7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dirty="0" smtClean="0">
                          <a:latin typeface="+mn-lt"/>
                        </a:rPr>
                        <a:t>$</a:t>
                      </a:r>
                    </a:p>
                  </a:txBody>
                  <a:tcPr anchor="ctr">
                    <a:solidFill>
                      <a:srgbClr val="00C700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845441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Gastos de</a:t>
                      </a:r>
                      <a:r>
                        <a:rPr lang="es-MX" sz="1800" b="0" i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operación</a:t>
                      </a:r>
                      <a:endParaRPr lang="es-MX" sz="1800" b="0" i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C7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dirty="0" smtClean="0">
                          <a:latin typeface="+mn-lt"/>
                        </a:rPr>
                        <a:t>$</a:t>
                      </a:r>
                    </a:p>
                  </a:txBody>
                  <a:tcPr anchor="ctr">
                    <a:solidFill>
                      <a:srgbClr val="00C7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82162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52853" y="1456237"/>
            <a:ext cx="10893669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prstClr val="black"/>
                </a:solidFill>
              </a:rPr>
              <a:t>Plazo total de duración del </a:t>
            </a:r>
            <a:r>
              <a:rPr lang="es-CL" sz="2400" dirty="0" smtClean="0">
                <a:solidFill>
                  <a:prstClr val="black"/>
                </a:solidFill>
              </a:rPr>
              <a:t>proyecto y principales </a:t>
            </a:r>
            <a:r>
              <a:rPr lang="es-CL" sz="2400" dirty="0">
                <a:solidFill>
                  <a:prstClr val="black"/>
                </a:solidFill>
              </a:rPr>
              <a:t>actividades </a:t>
            </a:r>
            <a:r>
              <a:rPr lang="es-CL" sz="2400" dirty="0" smtClean="0">
                <a:solidFill>
                  <a:prstClr val="black"/>
                </a:solidFill>
              </a:rPr>
              <a:t>de </a:t>
            </a:r>
            <a:r>
              <a:rPr lang="es-CL" sz="2400" dirty="0">
                <a:solidFill>
                  <a:prstClr val="black"/>
                </a:solidFill>
              </a:rPr>
              <a:t>trabajo con la comunidad</a:t>
            </a:r>
          </a:p>
          <a:p>
            <a:pPr marL="285750" lvl="0" indent="-28575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prstClr val="black"/>
                </a:solidFill>
              </a:rPr>
              <a:t>Monto total del proyecto y </a:t>
            </a:r>
            <a:r>
              <a:rPr lang="es-CL" sz="2400" dirty="0" smtClean="0">
                <a:solidFill>
                  <a:prstClr val="black"/>
                </a:solidFill>
              </a:rPr>
              <a:t>recursos solicitados </a:t>
            </a:r>
            <a:r>
              <a:rPr lang="es-CL" sz="2400" dirty="0">
                <a:solidFill>
                  <a:prstClr val="black"/>
                </a:solidFill>
              </a:rPr>
              <a:t>al Fondo del Patrimonio Cultural</a:t>
            </a:r>
          </a:p>
          <a:p>
            <a:pPr marL="285750" lvl="0" indent="-28575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prstClr val="black"/>
                </a:solidFill>
              </a:rPr>
              <a:t>Principales gastos asociados al proyecto y sus montos. Cuadro de ejemplo:</a:t>
            </a:r>
          </a:p>
        </p:txBody>
      </p:sp>
    </p:spTree>
    <p:extLst>
      <p:ext uri="{BB962C8B-B14F-4D97-AF65-F5344CB8AC3E}">
        <p14:creationId xmlns:p14="http://schemas.microsoft.com/office/powerpoint/2010/main" val="3743720744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325</Words>
  <Application>Microsoft Office PowerPoint</Application>
  <PresentationFormat>Panorámica</PresentationFormat>
  <Paragraphs>43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Verdana</vt:lpstr>
      <vt:lpstr>Work Sans</vt:lpstr>
      <vt:lpstr>Diseño personalizado</vt:lpstr>
      <vt:lpstr>1_Diseño personalizado</vt:lpstr>
      <vt:lpstr>2_Diseño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5.- Programación y presupuesto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Fabiola Contreras</cp:lastModifiedBy>
  <cp:revision>28</cp:revision>
  <dcterms:created xsi:type="dcterms:W3CDTF">2021-05-03T15:18:37Z</dcterms:created>
  <dcterms:modified xsi:type="dcterms:W3CDTF">2023-05-10T19:36:49Z</dcterms:modified>
</cp:coreProperties>
</file>