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37"/>
  </p:notesMasterIdLst>
  <p:sldIdLst>
    <p:sldId id="256" r:id="rId4"/>
    <p:sldId id="293" r:id="rId5"/>
    <p:sldId id="294" r:id="rId6"/>
    <p:sldId id="295" r:id="rId7"/>
    <p:sldId id="296" r:id="rId8"/>
    <p:sldId id="297" r:id="rId9"/>
    <p:sldId id="299" r:id="rId10"/>
    <p:sldId id="300" r:id="rId11"/>
    <p:sldId id="301" r:id="rId12"/>
    <p:sldId id="302" r:id="rId13"/>
    <p:sldId id="259" r:id="rId14"/>
    <p:sldId id="266" r:id="rId15"/>
    <p:sldId id="267" r:id="rId16"/>
    <p:sldId id="274" r:id="rId17"/>
    <p:sldId id="278" r:id="rId18"/>
    <p:sldId id="275" r:id="rId19"/>
    <p:sldId id="276" r:id="rId20"/>
    <p:sldId id="280" r:id="rId21"/>
    <p:sldId id="281" r:id="rId22"/>
    <p:sldId id="282" r:id="rId23"/>
    <p:sldId id="283" r:id="rId24"/>
    <p:sldId id="284" r:id="rId25"/>
    <p:sldId id="285" r:id="rId26"/>
    <p:sldId id="269" r:id="rId27"/>
    <p:sldId id="286" r:id="rId28"/>
    <p:sldId id="272" r:id="rId29"/>
    <p:sldId id="287" r:id="rId30"/>
    <p:sldId id="288" r:id="rId31"/>
    <p:sldId id="291" r:id="rId32"/>
    <p:sldId id="290" r:id="rId33"/>
    <p:sldId id="292" r:id="rId34"/>
    <p:sldId id="257" r:id="rId35"/>
    <p:sldId id="258" r:id="rId3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88"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3399"/>
    <a:srgbClr val="00A1FF"/>
    <a:srgbClr val="07CED3"/>
    <a:srgbClr val="67349A"/>
    <a:srgbClr val="CFD5EA"/>
    <a:srgbClr val="68339A"/>
    <a:srgbClr val="6F30A0"/>
    <a:srgbClr val="7030A0"/>
    <a:srgbClr val="36C800"/>
    <a:srgbClr val="AAD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4652" autoAdjust="0"/>
  </p:normalViewPr>
  <p:slideViewPr>
    <p:cSldViewPr snapToGrid="0" snapToObjects="1">
      <p:cViewPr varScale="1">
        <p:scale>
          <a:sx n="82" d="100"/>
          <a:sy n="82" d="100"/>
        </p:scale>
        <p:origin x="1118" y="62"/>
      </p:cViewPr>
      <p:guideLst>
        <p:guide orient="horz" pos="2160"/>
        <p:guide pos="68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4"/>
    </p:cViewPr>
  </p:sorterViewPr>
  <p:notesViewPr>
    <p:cSldViewPr snapToGrid="0" snapToObjects="1">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FAD46-61C5-4E29-9B7E-28D212E7ED7D}" type="datetimeFigureOut">
              <a:rPr lang="es-CL" smtClean="0"/>
              <a:t>11-12-2025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7E325-C95D-48ED-BA2A-52AA878DF71E}" type="slidenum">
              <a:rPr lang="es-CL" smtClean="0"/>
              <a:t>‹Nº›</a:t>
            </a:fld>
            <a:endParaRPr lang="es-CL"/>
          </a:p>
        </p:txBody>
      </p:sp>
    </p:spTree>
    <p:extLst>
      <p:ext uri="{BB962C8B-B14F-4D97-AF65-F5344CB8AC3E}">
        <p14:creationId xmlns:p14="http://schemas.microsoft.com/office/powerpoint/2010/main" val="104725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83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43B7E325-C95D-48ED-BA2A-52AA878DF71E}" type="slidenum">
              <a:rPr lang="es-CL" smtClean="0"/>
              <a:t>14</a:t>
            </a:fld>
            <a:endParaRPr lang="es-CL"/>
          </a:p>
        </p:txBody>
      </p:sp>
    </p:spTree>
    <p:extLst>
      <p:ext uri="{BB962C8B-B14F-4D97-AF65-F5344CB8AC3E}">
        <p14:creationId xmlns:p14="http://schemas.microsoft.com/office/powerpoint/2010/main" val="398542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43B7E325-C95D-48ED-BA2A-52AA878DF71E}" type="slidenum">
              <a:rPr lang="es-CL" smtClean="0"/>
              <a:t>15</a:t>
            </a:fld>
            <a:endParaRPr lang="es-CL"/>
          </a:p>
        </p:txBody>
      </p:sp>
    </p:spTree>
    <p:extLst>
      <p:ext uri="{BB962C8B-B14F-4D97-AF65-F5344CB8AC3E}">
        <p14:creationId xmlns:p14="http://schemas.microsoft.com/office/powerpoint/2010/main" val="388946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28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9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05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16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59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84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79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90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63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1_Diapositiva de título">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85668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11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966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F35B175-1DF8-F847-BE4D-1BA40217A4ED}"/>
              </a:ext>
            </a:extLst>
          </p:cNvPr>
          <p:cNvPicPr>
            <a:picLocks/>
          </p:cNvPicPr>
          <p:nvPr userDrawn="1"/>
        </p:nvPicPr>
        <p:blipFill>
          <a:blip r:embed="rId4"/>
          <a:stretch>
            <a:fillRect/>
          </a:stretch>
        </p:blipFill>
        <p:spPr>
          <a:xfrm>
            <a:off x="3" y="-3175"/>
            <a:ext cx="12191994" cy="6864347"/>
          </a:xfrm>
          <a:prstGeom prst="rect">
            <a:avLst/>
          </a:prstGeom>
        </p:spPr>
      </p:pic>
    </p:spTree>
    <p:extLst>
      <p:ext uri="{BB962C8B-B14F-4D97-AF65-F5344CB8AC3E}">
        <p14:creationId xmlns:p14="http://schemas.microsoft.com/office/powerpoint/2010/main" val="3090004969"/>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F2D267-E47D-C448-B339-33DACDED25ED}"/>
              </a:ext>
            </a:extLst>
          </p:cNvPr>
          <p:cNvPicPr>
            <a:picLocks noChangeAspect="1"/>
          </p:cNvPicPr>
          <p:nvPr userDrawn="1"/>
        </p:nvPicPr>
        <p:blipFill>
          <a:blip r:embed="rId3"/>
          <a:stretch>
            <a:fillRect/>
          </a:stretch>
        </p:blipFill>
        <p:spPr>
          <a:xfrm>
            <a:off x="-10346" y="-9000"/>
            <a:ext cx="12212692" cy="6876000"/>
          </a:xfrm>
          <a:prstGeom prst="rect">
            <a:avLst/>
          </a:prstGeom>
        </p:spPr>
      </p:pic>
    </p:spTree>
    <p:extLst>
      <p:ext uri="{BB962C8B-B14F-4D97-AF65-F5344CB8AC3E}">
        <p14:creationId xmlns:p14="http://schemas.microsoft.com/office/powerpoint/2010/main" val="377983024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C48B31D-03F9-D546-BBEC-8D80D0AF1984}"/>
              </a:ext>
            </a:extLst>
          </p:cNvPr>
          <p:cNvPicPr>
            <a:picLocks noChangeAspect="1"/>
          </p:cNvPicPr>
          <p:nvPr userDrawn="1"/>
        </p:nvPicPr>
        <p:blipFill>
          <a:blip r:embed="rId3"/>
          <a:stretch>
            <a:fillRect/>
          </a:stretch>
        </p:blipFill>
        <p:spPr>
          <a:xfrm>
            <a:off x="-10346" y="-9000"/>
            <a:ext cx="12212692" cy="6876000"/>
          </a:xfrm>
          <a:prstGeom prst="rect">
            <a:avLst/>
          </a:prstGeom>
        </p:spPr>
      </p:pic>
    </p:spTree>
    <p:extLst>
      <p:ext uri="{BB962C8B-B14F-4D97-AF65-F5344CB8AC3E}">
        <p14:creationId xmlns:p14="http://schemas.microsoft.com/office/powerpoint/2010/main" val="3195250271"/>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fondos.gob.c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registros19862.gob.c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74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8"/>
          <p:cNvSpPr txBox="1"/>
          <p:nvPr/>
        </p:nvSpPr>
        <p:spPr>
          <a:xfrm>
            <a:off x="838200" y="34078"/>
            <a:ext cx="11353800" cy="95820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s-CL" sz="2000" b="1" dirty="0" smtClean="0">
                <a:solidFill>
                  <a:schemeClr val="dk1"/>
                </a:solidFill>
                <a:latin typeface="Verdana" panose="020B0604030504040204" pitchFamily="34" charset="0"/>
                <a:ea typeface="Verdana" panose="020B0604030504040204" pitchFamily="34" charset="0"/>
                <a:cs typeface="Calibri"/>
                <a:sym typeface="Calibri"/>
              </a:rPr>
              <a:t>Fechas de la convocatoria </a:t>
            </a:r>
            <a:endParaRPr sz="2000" dirty="0">
              <a:solidFill>
                <a:schemeClr val="dk1"/>
              </a:solidFill>
              <a:latin typeface="Verdana" panose="020B0604030504040204" pitchFamily="34" charset="0"/>
              <a:ea typeface="Verdana" panose="020B0604030504040204" pitchFamily="34" charset="0"/>
              <a:cs typeface="Calibri"/>
              <a:sym typeface="Calibri"/>
            </a:endParaRPr>
          </a:p>
        </p:txBody>
      </p:sp>
      <p:graphicFrame>
        <p:nvGraphicFramePr>
          <p:cNvPr id="244" name="Google Shape;244;p18"/>
          <p:cNvGraphicFramePr/>
          <p:nvPr>
            <p:extLst>
              <p:ext uri="{D42A27DB-BD31-4B8C-83A1-F6EECF244321}">
                <p14:modId xmlns:p14="http://schemas.microsoft.com/office/powerpoint/2010/main" val="2721105580"/>
              </p:ext>
            </p:extLst>
          </p:nvPr>
        </p:nvGraphicFramePr>
        <p:xfrm>
          <a:off x="959497" y="862642"/>
          <a:ext cx="10003975" cy="5394980"/>
        </p:xfrm>
        <a:graphic>
          <a:graphicData uri="http://schemas.openxmlformats.org/drawingml/2006/table">
            <a:tbl>
              <a:tblPr>
                <a:noFill/>
              </a:tblPr>
              <a:tblGrid>
                <a:gridCol w="7056125">
                  <a:extLst>
                    <a:ext uri="{9D8B030D-6E8A-4147-A177-3AD203B41FA5}">
                      <a16:colId xmlns:a16="http://schemas.microsoft.com/office/drawing/2014/main" val="20000"/>
                    </a:ext>
                  </a:extLst>
                </a:gridCol>
                <a:gridCol w="2947850">
                  <a:extLst>
                    <a:ext uri="{9D8B030D-6E8A-4147-A177-3AD203B41FA5}">
                      <a16:colId xmlns:a16="http://schemas.microsoft.com/office/drawing/2014/main" val="20001"/>
                    </a:ext>
                  </a:extLst>
                </a:gridCol>
              </a:tblGrid>
              <a:tr h="457200">
                <a:tc>
                  <a:txBody>
                    <a:bodyPr/>
                    <a:lstStyle/>
                    <a:p>
                      <a:pPr marL="0" marR="0" lvl="0" indent="0" algn="l" rtl="0">
                        <a:spcBef>
                          <a:spcPts val="0"/>
                        </a:spcBef>
                        <a:spcAft>
                          <a:spcPts val="0"/>
                        </a:spcAft>
                        <a:buNone/>
                      </a:pPr>
                      <a:r>
                        <a:rPr lang="es-CL" sz="1800" b="0" i="0" u="none" strike="noStrike" cap="none" dirty="0">
                          <a:solidFill>
                            <a:schemeClr val="lt1"/>
                          </a:solidFill>
                          <a:latin typeface="Verdana" panose="020B0604030504040204" pitchFamily="34" charset="0"/>
                          <a:ea typeface="Verdana" panose="020B0604030504040204" pitchFamily="34" charset="0"/>
                          <a:cs typeface="Arial"/>
                          <a:sym typeface="Arial"/>
                        </a:rPr>
                        <a:t>Etapa</a:t>
                      </a:r>
                      <a:endParaRPr sz="1800" dirty="0">
                        <a:latin typeface="Verdana" panose="020B0604030504040204" pitchFamily="34" charset="0"/>
                        <a:ea typeface="Verdana" panose="020B060403050404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A1FF"/>
                    </a:solidFill>
                  </a:tcPr>
                </a:tc>
                <a:tc>
                  <a:txBody>
                    <a:bodyPr/>
                    <a:lstStyle/>
                    <a:p>
                      <a:pPr marL="0" marR="0" lvl="0" indent="0" algn="l" rtl="0">
                        <a:lnSpc>
                          <a:spcPct val="100000"/>
                        </a:lnSpc>
                        <a:spcBef>
                          <a:spcPts val="0"/>
                        </a:spcBef>
                        <a:spcAft>
                          <a:spcPts val="0"/>
                        </a:spcAft>
                        <a:buClr>
                          <a:schemeClr val="lt1"/>
                        </a:buClr>
                        <a:buSzPts val="2400"/>
                        <a:buFont typeface="Arial"/>
                        <a:buNone/>
                      </a:pPr>
                      <a:r>
                        <a:rPr lang="es-CL" sz="1800" b="0" i="0">
                          <a:solidFill>
                            <a:schemeClr val="lt1"/>
                          </a:solidFill>
                          <a:latin typeface="Verdana" panose="020B0604030504040204" pitchFamily="34" charset="0"/>
                          <a:ea typeface="Verdana" panose="020B0604030504040204" pitchFamily="34" charset="0"/>
                          <a:cs typeface="Arial"/>
                          <a:sym typeface="Arial"/>
                        </a:rPr>
                        <a:t>Fecha</a:t>
                      </a:r>
                      <a:endParaRPr sz="180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A1FF"/>
                    </a:solidFill>
                  </a:tcPr>
                </a:tc>
                <a:extLst>
                  <a:ext uri="{0D108BD9-81ED-4DB2-BD59-A6C34878D82A}">
                    <a16:rowId xmlns:a16="http://schemas.microsoft.com/office/drawing/2014/main" val="10000"/>
                  </a:ext>
                </a:extLst>
              </a:tr>
              <a:tr h="460375">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solidFill>
                            <a:schemeClr val="dk1"/>
                          </a:solidFill>
                          <a:latin typeface="Verdana" panose="020B0604030504040204" pitchFamily="34" charset="0"/>
                          <a:ea typeface="Verdana" panose="020B0604030504040204" pitchFamily="34" charset="0"/>
                          <a:cs typeface="Arial"/>
                          <a:sym typeface="Arial"/>
                        </a:rPr>
                        <a:t>Publicación de convocatoria e inicio de periodo de consultas</a:t>
                      </a:r>
                      <a:endParaRPr sz="1800" b="0" i="0" dirty="0">
                        <a:solidFill>
                          <a:schemeClr val="dk1"/>
                        </a:solidFill>
                        <a:latin typeface="Verdana" panose="020B0604030504040204" pitchFamily="34" charset="0"/>
                        <a:ea typeface="Verdana" panose="020B0604030504040204" pitchFamily="34" charset="0"/>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A0FF">
                        <a:alpha val="9803"/>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solidFill>
                            <a:schemeClr val="dk1"/>
                          </a:solidFill>
                          <a:latin typeface="Verdana" panose="020B0604030504040204" pitchFamily="34" charset="0"/>
                          <a:ea typeface="Verdana" panose="020B0604030504040204" pitchFamily="34" charset="0"/>
                          <a:cs typeface="Arial"/>
                          <a:sym typeface="Arial"/>
                        </a:rPr>
                        <a:t>02 de diciembre </a:t>
                      </a:r>
                      <a:r>
                        <a:rPr lang="es-CL" sz="1800" b="0" i="0" dirty="0" smtClean="0">
                          <a:solidFill>
                            <a:schemeClr val="dk1"/>
                          </a:solidFill>
                          <a:latin typeface="Verdana" panose="020B0604030504040204" pitchFamily="34" charset="0"/>
                          <a:ea typeface="Verdana" panose="020B0604030504040204" pitchFamily="34" charset="0"/>
                          <a:cs typeface="Arial"/>
                          <a:sym typeface="Arial"/>
                        </a:rPr>
                        <a:t>2025</a:t>
                      </a:r>
                      <a:endParaRPr sz="1800" dirty="0">
                        <a:latin typeface="Verdana" panose="020B0604030504040204" pitchFamily="34" charset="0"/>
                        <a:ea typeface="Verdana" panose="020B060403050404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A0FF">
                        <a:alpha val="9803"/>
                      </a:srgbClr>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s-CL" sz="1800" b="0" i="0">
                          <a:solidFill>
                            <a:schemeClr val="dk1"/>
                          </a:solidFill>
                          <a:latin typeface="Verdana" panose="020B0604030504040204" pitchFamily="34" charset="0"/>
                          <a:ea typeface="Verdana" panose="020B0604030504040204" pitchFamily="34" charset="0"/>
                          <a:cs typeface="Arial"/>
                          <a:sym typeface="Arial"/>
                        </a:rPr>
                        <a:t>Inducción abierta</a:t>
                      </a:r>
                      <a:endParaRPr sz="1800" b="0" i="0">
                        <a:solidFill>
                          <a:schemeClr val="dk1"/>
                        </a:solidFill>
                        <a:latin typeface="Verdana" panose="020B0604030504040204" pitchFamily="34" charset="0"/>
                        <a:ea typeface="Verdana" panose="020B0604030504040204" pitchFamily="34" charset="0"/>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20000"/>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smtClean="0">
                          <a:solidFill>
                            <a:schemeClr val="dk1"/>
                          </a:solidFill>
                          <a:latin typeface="Verdana" panose="020B0604030504040204" pitchFamily="34" charset="0"/>
                          <a:ea typeface="Verdana" panose="020B0604030504040204" pitchFamily="34" charset="0"/>
                          <a:cs typeface="Arial"/>
                          <a:sym typeface="Arial"/>
                        </a:rPr>
                        <a:t>11 </a:t>
                      </a:r>
                      <a:r>
                        <a:rPr lang="es-CL" sz="1800" b="0" i="0" dirty="0">
                          <a:solidFill>
                            <a:schemeClr val="dk1"/>
                          </a:solidFill>
                          <a:latin typeface="Verdana" panose="020B0604030504040204" pitchFamily="34" charset="0"/>
                          <a:ea typeface="Verdana" panose="020B0604030504040204" pitchFamily="34" charset="0"/>
                          <a:cs typeface="Arial"/>
                          <a:sym typeface="Arial"/>
                        </a:rPr>
                        <a:t>de diciembre </a:t>
                      </a:r>
                      <a:r>
                        <a:rPr lang="es-CL" sz="1800" b="0" i="0" dirty="0" smtClean="0">
                          <a:solidFill>
                            <a:schemeClr val="dk1"/>
                          </a:solidFill>
                          <a:latin typeface="Verdana" panose="020B0604030504040204" pitchFamily="34" charset="0"/>
                          <a:ea typeface="Verdana" panose="020B0604030504040204" pitchFamily="34" charset="0"/>
                          <a:cs typeface="Arial"/>
                          <a:sym typeface="Arial"/>
                        </a:rPr>
                        <a:t>2025</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20000"/>
                      </a:srgbClr>
                    </a:solidFill>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solidFill>
                            <a:schemeClr val="dk1"/>
                          </a:solidFill>
                          <a:latin typeface="Verdana" panose="020B0604030504040204" pitchFamily="34" charset="0"/>
                          <a:ea typeface="Verdana" panose="020B0604030504040204" pitchFamily="34" charset="0"/>
                          <a:cs typeface="Arial"/>
                          <a:sym typeface="Arial"/>
                        </a:rPr>
                        <a:t>Término de período de </a:t>
                      </a:r>
                      <a:r>
                        <a:rPr lang="es-CL" sz="1800" b="0" i="0" dirty="0" smtClean="0">
                          <a:solidFill>
                            <a:schemeClr val="dk1"/>
                          </a:solidFill>
                          <a:latin typeface="Verdana" panose="020B0604030504040204" pitchFamily="34" charset="0"/>
                          <a:ea typeface="Verdana" panose="020B0604030504040204" pitchFamily="34" charset="0"/>
                          <a:cs typeface="Arial"/>
                          <a:sym typeface="Arial"/>
                        </a:rPr>
                        <a:t>consultas</a:t>
                      </a:r>
                      <a:endParaRPr sz="1800" dirty="0">
                        <a:latin typeface="Verdana" panose="020B0604030504040204" pitchFamily="34" charset="0"/>
                        <a:ea typeface="Verdana" panose="020B060403050404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0FF">
                        <a:alpha val="9803"/>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smtClean="0">
                          <a:latin typeface="Verdana" panose="020B0604030504040204" pitchFamily="34" charset="0"/>
                          <a:ea typeface="Verdana" panose="020B0604030504040204" pitchFamily="34" charset="0"/>
                          <a:cs typeface="Arial"/>
                          <a:sym typeface="Arial"/>
                        </a:rPr>
                        <a:t>07 </a:t>
                      </a:r>
                      <a:r>
                        <a:rPr lang="es-CL" sz="1800" b="0" i="0" dirty="0">
                          <a:latin typeface="Verdana" panose="020B0604030504040204" pitchFamily="34" charset="0"/>
                          <a:ea typeface="Verdana" panose="020B0604030504040204" pitchFamily="34" charset="0"/>
                          <a:cs typeface="Arial"/>
                          <a:sym typeface="Arial"/>
                        </a:rPr>
                        <a:t>de enero </a:t>
                      </a:r>
                      <a:r>
                        <a:rPr lang="es-CL" sz="1800" b="0" i="0" dirty="0" smtClean="0">
                          <a:latin typeface="Verdana" panose="020B0604030504040204" pitchFamily="34" charset="0"/>
                          <a:ea typeface="Verdana" panose="020B0604030504040204" pitchFamily="34" charset="0"/>
                          <a:cs typeface="Arial"/>
                          <a:sym typeface="Arial"/>
                        </a:rPr>
                        <a:t>2026</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0FF">
                        <a:alpha val="9803"/>
                      </a:srgbClr>
                    </a:solidFill>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a:solidFill>
                            <a:schemeClr val="dk1"/>
                          </a:solidFill>
                          <a:latin typeface="Verdana" panose="020B0604030504040204" pitchFamily="34" charset="0"/>
                          <a:ea typeface="Verdana" panose="020B0604030504040204" pitchFamily="34" charset="0"/>
                          <a:cs typeface="Arial"/>
                          <a:sym typeface="Arial"/>
                        </a:rPr>
                        <a:t>Publicación consolidada de respuestas a consultas</a:t>
                      </a:r>
                      <a:endParaRPr sz="1800" b="0" i="0">
                        <a:solidFill>
                          <a:schemeClr val="dk1"/>
                        </a:solidFill>
                        <a:latin typeface="Verdana" panose="020B0604030504040204" pitchFamily="34" charset="0"/>
                        <a:ea typeface="Verdana" panose="020B0604030504040204" pitchFamily="34" charset="0"/>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20000"/>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smtClean="0">
                          <a:latin typeface="Verdana" panose="020B0604030504040204" pitchFamily="34" charset="0"/>
                          <a:ea typeface="Verdana" panose="020B0604030504040204" pitchFamily="34" charset="0"/>
                          <a:cs typeface="Arial"/>
                          <a:sym typeface="Arial"/>
                        </a:rPr>
                        <a:t>09 </a:t>
                      </a:r>
                      <a:r>
                        <a:rPr lang="es-CL" sz="1800" b="0" i="0" dirty="0">
                          <a:latin typeface="Verdana" panose="020B0604030504040204" pitchFamily="34" charset="0"/>
                          <a:ea typeface="Verdana" panose="020B0604030504040204" pitchFamily="34" charset="0"/>
                          <a:cs typeface="Arial"/>
                          <a:sym typeface="Arial"/>
                        </a:rPr>
                        <a:t>de enero </a:t>
                      </a:r>
                      <a:r>
                        <a:rPr lang="es-CL" sz="1800" b="0" i="0" dirty="0" smtClean="0">
                          <a:latin typeface="Verdana" panose="020B0604030504040204" pitchFamily="34" charset="0"/>
                          <a:ea typeface="Verdana" panose="020B0604030504040204" pitchFamily="34" charset="0"/>
                          <a:cs typeface="Arial"/>
                          <a:sym typeface="Arial"/>
                        </a:rPr>
                        <a:t>2026</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20000"/>
                      </a:srgbClr>
                    </a:solidFill>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Cierre postulaciones</a:t>
                      </a:r>
                      <a:endParaRPr sz="1800" dirty="0">
                        <a:latin typeface="Verdana" panose="020B0604030504040204" pitchFamily="34" charset="0"/>
                        <a:ea typeface="Verdana" panose="020B060403050404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15 de enero de </a:t>
                      </a:r>
                      <a:r>
                        <a:rPr lang="es-CL" sz="1800" b="0" i="0" dirty="0" smtClean="0">
                          <a:latin typeface="Verdana" panose="020B0604030504040204" pitchFamily="34" charset="0"/>
                          <a:ea typeface="Verdana" panose="020B0604030504040204" pitchFamily="34" charset="0"/>
                          <a:cs typeface="Arial"/>
                          <a:sym typeface="Arial"/>
                        </a:rPr>
                        <a:t>2026</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extLst>
                  <a:ext uri="{0D108BD9-81ED-4DB2-BD59-A6C34878D82A}">
                    <a16:rowId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Comité de evaluación</a:t>
                      </a:r>
                      <a:endParaRPr sz="1800" b="0" i="0" dirty="0">
                        <a:latin typeface="Verdana" panose="020B0604030504040204" pitchFamily="34" charset="0"/>
                        <a:ea typeface="Verdana" panose="020B0604030504040204" pitchFamily="34" charset="0"/>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20000"/>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Finales enero de </a:t>
                      </a:r>
                      <a:r>
                        <a:rPr lang="es-CL" sz="1800" b="0" i="0" dirty="0" smtClean="0">
                          <a:latin typeface="Verdana" panose="020B0604030504040204" pitchFamily="34" charset="0"/>
                          <a:ea typeface="Verdana" panose="020B0604030504040204" pitchFamily="34" charset="0"/>
                          <a:cs typeface="Arial"/>
                          <a:sym typeface="Arial"/>
                        </a:rPr>
                        <a:t>2026</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20000"/>
                      </a:srgbClr>
                    </a:solidFill>
                  </a:tcPr>
                </a:tc>
                <a:extLst>
                  <a:ext uri="{0D108BD9-81ED-4DB2-BD59-A6C34878D82A}">
                    <a16:rowId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Resolución de adjudicación y envío de oficios</a:t>
                      </a:r>
                      <a:endParaRPr sz="1800" b="0" i="0" dirty="0">
                        <a:latin typeface="Verdana" panose="020B0604030504040204" pitchFamily="34" charset="0"/>
                        <a:ea typeface="Verdana" panose="020B0604030504040204" pitchFamily="34" charset="0"/>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solidFill>
                            <a:schemeClr val="dk1"/>
                          </a:solidFill>
                          <a:latin typeface="Verdana" panose="020B0604030504040204" pitchFamily="34" charset="0"/>
                          <a:ea typeface="Verdana" panose="020B0604030504040204" pitchFamily="34" charset="0"/>
                          <a:cs typeface="Arial"/>
                          <a:sym typeface="Arial"/>
                        </a:rPr>
                        <a:t>Febrero </a:t>
                      </a:r>
                      <a:r>
                        <a:rPr lang="es-CL" sz="1800" b="0" i="0" dirty="0" smtClean="0">
                          <a:solidFill>
                            <a:schemeClr val="dk1"/>
                          </a:solidFill>
                          <a:latin typeface="Verdana" panose="020B0604030504040204" pitchFamily="34" charset="0"/>
                          <a:ea typeface="Verdana" panose="020B0604030504040204" pitchFamily="34" charset="0"/>
                          <a:cs typeface="Arial"/>
                          <a:sym typeface="Arial"/>
                        </a:rPr>
                        <a:t>2026</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extLst>
                  <a:ext uri="{0D108BD9-81ED-4DB2-BD59-A6C34878D82A}">
                    <a16:rowId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Firma de convenios y aprobación por </a:t>
                      </a:r>
                      <a:r>
                        <a:rPr lang="es-CL" sz="1800" b="0" i="0" dirty="0" err="1">
                          <a:latin typeface="Verdana" panose="020B0604030504040204" pitchFamily="34" charset="0"/>
                          <a:ea typeface="Verdana" panose="020B0604030504040204" pitchFamily="34" charset="0"/>
                          <a:cs typeface="Arial"/>
                          <a:sym typeface="Arial"/>
                        </a:rPr>
                        <a:t>Rex</a:t>
                      </a:r>
                      <a:r>
                        <a:rPr lang="es-CL" sz="1800" b="0" i="0" dirty="0">
                          <a:latin typeface="Verdana" panose="020B0604030504040204" pitchFamily="34" charset="0"/>
                          <a:ea typeface="Verdana" panose="020B0604030504040204" pitchFamily="34" charset="0"/>
                          <a:cs typeface="Arial"/>
                          <a:sym typeface="Arial"/>
                        </a:rPr>
                        <a:t> (actualizaciones, antecedentes legales y garantía en plazos definidos)</a:t>
                      </a:r>
                      <a:endParaRPr sz="1800" b="0" i="0" dirty="0">
                        <a:latin typeface="Verdana" panose="020B0604030504040204" pitchFamily="34" charset="0"/>
                        <a:ea typeface="Verdana" panose="020B0604030504040204" pitchFamily="34" charset="0"/>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solidFill>
                            <a:schemeClr val="dk1"/>
                          </a:solidFill>
                          <a:latin typeface="Verdana" panose="020B0604030504040204" pitchFamily="34" charset="0"/>
                          <a:ea typeface="Verdana" panose="020B0604030504040204" pitchFamily="34" charset="0"/>
                          <a:cs typeface="Arial"/>
                          <a:sym typeface="Arial"/>
                        </a:rPr>
                        <a:t>Marzo-mayo </a:t>
                      </a:r>
                      <a:r>
                        <a:rPr lang="es-CL" sz="1800" b="0" i="0" dirty="0" smtClean="0">
                          <a:solidFill>
                            <a:schemeClr val="dk1"/>
                          </a:solidFill>
                          <a:latin typeface="Verdana" panose="020B0604030504040204" pitchFamily="34" charset="0"/>
                          <a:ea typeface="Verdana" panose="020B0604030504040204" pitchFamily="34" charset="0"/>
                          <a:cs typeface="Arial"/>
                          <a:sym typeface="Arial"/>
                        </a:rPr>
                        <a:t>2026</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extLst>
                  <a:ext uri="{0D108BD9-81ED-4DB2-BD59-A6C34878D82A}">
                    <a16:rowId xmlns:a16="http://schemas.microsoft.com/office/drawing/2014/main" val="10008"/>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Recepción de transferencias</a:t>
                      </a:r>
                      <a:endParaRPr sz="1800" dirty="0">
                        <a:latin typeface="Verdana" panose="020B0604030504040204" pitchFamily="34" charset="0"/>
                        <a:ea typeface="Verdana" panose="020B060403050404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solidFill>
                            <a:schemeClr val="dk1"/>
                          </a:solidFill>
                          <a:latin typeface="Verdana" panose="020B0604030504040204" pitchFamily="34" charset="0"/>
                          <a:ea typeface="Verdana" panose="020B0604030504040204" pitchFamily="34" charset="0"/>
                          <a:cs typeface="Arial"/>
                          <a:sym typeface="Arial"/>
                        </a:rPr>
                        <a:t>Junio-julio </a:t>
                      </a:r>
                      <a:r>
                        <a:rPr lang="es-CL" sz="1800" b="0" i="0" dirty="0" smtClean="0">
                          <a:solidFill>
                            <a:schemeClr val="dk1"/>
                          </a:solidFill>
                          <a:latin typeface="Verdana" panose="020B0604030504040204" pitchFamily="34" charset="0"/>
                          <a:ea typeface="Verdana" panose="020B0604030504040204" pitchFamily="34" charset="0"/>
                          <a:cs typeface="Arial"/>
                          <a:sym typeface="Arial"/>
                        </a:rPr>
                        <a:t>2026</a:t>
                      </a:r>
                      <a:endParaRPr sz="1800" dirty="0">
                        <a:latin typeface="Verdana" panose="020B0604030504040204" pitchFamily="34" charset="0"/>
                        <a:ea typeface="Verdana" panose="020B0604030504040204" pitchFamily="34" charset="0"/>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1FF">
                        <a:alpha val="9803"/>
                      </a:srgbClr>
                    </a:solidFill>
                  </a:tcPr>
                </a:tc>
                <a:extLst>
                  <a:ext uri="{0D108BD9-81ED-4DB2-BD59-A6C34878D82A}">
                    <a16:rowId xmlns:a16="http://schemas.microsoft.com/office/drawing/2014/main" val="10009"/>
                  </a:ext>
                </a:extLst>
              </a:tr>
              <a:tr h="457200">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Ejecución, rendiciones y seguimiento de proyectos</a:t>
                      </a:r>
                      <a:endParaRPr sz="1800" b="0" i="0" dirty="0">
                        <a:latin typeface="Verdana" panose="020B0604030504040204" pitchFamily="34" charset="0"/>
                        <a:ea typeface="Verdana" panose="020B0604030504040204" pitchFamily="34" charset="0"/>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A1FF">
                        <a:alpha val="9803"/>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s-CL" sz="1800" b="0" i="0" dirty="0">
                          <a:latin typeface="Verdana" panose="020B0604030504040204" pitchFamily="34" charset="0"/>
                          <a:ea typeface="Verdana" panose="020B0604030504040204" pitchFamily="34" charset="0"/>
                          <a:cs typeface="Arial"/>
                          <a:sym typeface="Arial"/>
                        </a:rPr>
                        <a:t>Hasta 36 meses</a:t>
                      </a:r>
                      <a:endParaRPr sz="1800" b="0" i="0" dirty="0">
                        <a:latin typeface="Verdana" panose="020B0604030504040204" pitchFamily="34" charset="0"/>
                        <a:ea typeface="Verdana" panose="020B0604030504040204" pitchFamily="34" charset="0"/>
                        <a:cs typeface="Arial"/>
                        <a:sym typeface="Arial"/>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A1FF">
                        <a:alpha val="9803"/>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761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7CE9D0A-13DA-F44E-A4E2-6C89E673121F}"/>
              </a:ext>
            </a:extLst>
          </p:cNvPr>
          <p:cNvSpPr>
            <a:spLocks noGrp="1"/>
          </p:cNvSpPr>
          <p:nvPr>
            <p:ph idx="4294967295"/>
          </p:nvPr>
        </p:nvSpPr>
        <p:spPr>
          <a:xfrm>
            <a:off x="924249" y="1471392"/>
            <a:ext cx="5625841" cy="3800403"/>
          </a:xfrm>
          <a:prstGeom prst="rect">
            <a:avLst/>
          </a:prstGeom>
        </p:spPr>
        <p:txBody>
          <a:bodyPr lIns="0" tIns="0" rIns="0" bIns="0" anchor="t">
            <a:noAutofit/>
          </a:bodyPr>
          <a:lstStyle/>
          <a:p>
            <a:pPr algn="just">
              <a:lnSpc>
                <a:spcPct val="140000"/>
              </a:lnSpc>
              <a:spcAft>
                <a:spcPts val="1200"/>
              </a:spcAft>
              <a:buClr>
                <a:srgbClr val="00A1FF"/>
              </a:buClr>
            </a:pPr>
            <a:r>
              <a:rPr lang="es-MX" sz="1800" dirty="0" smtClean="0">
                <a:latin typeface="Verdana" panose="020B0604030504040204" pitchFamily="34" charset="0"/>
                <a:ea typeface="Verdana" panose="020B0604030504040204" pitchFamily="34" charset="0"/>
                <a:cs typeface="Verdana" panose="020B0604030504040204" pitchFamily="34" charset="0"/>
              </a:rPr>
              <a:t>Resolución Exenta N°2337 del 01.12.2025 del </a:t>
            </a:r>
            <a:r>
              <a:rPr lang="es-MX" sz="1800" dirty="0" err="1" smtClean="0">
                <a:latin typeface="Verdana" panose="020B0604030504040204" pitchFamily="34" charset="0"/>
                <a:ea typeface="Verdana" panose="020B0604030504040204" pitchFamily="34" charset="0"/>
                <a:cs typeface="Verdana" panose="020B0604030504040204" pitchFamily="34" charset="0"/>
              </a:rPr>
              <a:t>Serpat</a:t>
            </a:r>
            <a:endParaRPr lang="es-MX" sz="18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40000"/>
              </a:lnSpc>
              <a:spcAft>
                <a:spcPts val="1200"/>
              </a:spcAft>
              <a:buClr>
                <a:srgbClr val="00A1FF"/>
              </a:buClr>
            </a:pPr>
            <a:r>
              <a:rPr lang="es-MX" sz="1800" dirty="0" smtClean="0">
                <a:latin typeface="Verdana" panose="020B0604030504040204" pitchFamily="34" charset="0"/>
                <a:ea typeface="Verdana" panose="020B0604030504040204" pitchFamily="34" charset="0"/>
                <a:cs typeface="Verdana" panose="020B0604030504040204" pitchFamily="34" charset="0"/>
              </a:rPr>
              <a:t>Reglamento aprobado por Resolución Exenta N°298/2018, modificado por REX. N°1393/2025. </a:t>
            </a:r>
          </a:p>
          <a:p>
            <a:pPr algn="just">
              <a:lnSpc>
                <a:spcPct val="140000"/>
              </a:lnSpc>
              <a:spcAft>
                <a:spcPts val="1200"/>
              </a:spcAft>
              <a:buClr>
                <a:srgbClr val="00A1FF"/>
              </a:buClr>
            </a:pPr>
            <a:r>
              <a:rPr lang="es-CL" sz="1800" dirty="0">
                <a:latin typeface="Verdana" panose="020B0604030504040204" pitchFamily="34" charset="0"/>
                <a:ea typeface="Verdana" panose="020B0604030504040204" pitchFamily="34" charset="0"/>
                <a:cs typeface="Verdana" panose="020B0604030504040204" pitchFamily="34" charset="0"/>
              </a:rPr>
              <a:t>Contenido del formulario de postulación disponible en la página web </a:t>
            </a:r>
            <a:r>
              <a:rPr lang="es-CL" sz="1800" dirty="0">
                <a:latin typeface="Verdana" panose="020B0604030504040204" pitchFamily="34" charset="0"/>
                <a:ea typeface="Verdana" panose="020B0604030504040204" pitchFamily="34" charset="0"/>
                <a:cs typeface="Verdana" panose="020B0604030504040204" pitchFamily="34" charset="0"/>
                <a:hlinkClick r:id="rId2"/>
              </a:rPr>
              <a:t>http://fondos.gob.cl</a:t>
            </a:r>
            <a:r>
              <a:rPr lang="es-CL" sz="1800" dirty="0">
                <a:latin typeface="Verdana" panose="020B0604030504040204" pitchFamily="34" charset="0"/>
                <a:ea typeface="Verdana" panose="020B0604030504040204" pitchFamily="34" charset="0"/>
                <a:cs typeface="Verdana" panose="020B0604030504040204" pitchFamily="34" charset="0"/>
              </a:rPr>
              <a:t> </a:t>
            </a:r>
          </a:p>
          <a:p>
            <a:pPr>
              <a:lnSpc>
                <a:spcPct val="140000"/>
              </a:lnSpc>
              <a:spcAft>
                <a:spcPts val="1200"/>
              </a:spcAft>
              <a:buClr>
                <a:srgbClr val="00A1FF"/>
              </a:buClr>
            </a:pP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13255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Formulario de postulación</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3"/>
          <a:stretch>
            <a:fillRect/>
          </a:stretch>
        </p:blipFill>
        <p:spPr>
          <a:xfrm>
            <a:off x="7585789" y="629624"/>
            <a:ext cx="2948472" cy="5884810"/>
          </a:xfrm>
          <a:prstGeom prst="rect">
            <a:avLst/>
          </a:prstGeom>
        </p:spPr>
      </p:pic>
    </p:spTree>
    <p:extLst>
      <p:ext uri="{BB962C8B-B14F-4D97-AF65-F5344CB8AC3E}">
        <p14:creationId xmlns:p14="http://schemas.microsoft.com/office/powerpoint/2010/main" val="516905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4294967295"/>
          </p:nvPr>
        </p:nvPicPr>
        <p:blipFill>
          <a:blip r:embed="rId2"/>
          <a:stretch>
            <a:fillRect/>
          </a:stretch>
        </p:blipFill>
        <p:spPr>
          <a:xfrm>
            <a:off x="1440559" y="1297136"/>
            <a:ext cx="7507498" cy="4943489"/>
          </a:xfrm>
          <a:prstGeom prst="rect">
            <a:avLst/>
          </a:prstGeom>
        </p:spPr>
      </p:pic>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13255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Antecedentes de la persona jurídica solicitante</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9943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13255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Antecedentes de la persona jurídica solicitante</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24249" y="1471393"/>
            <a:ext cx="8462347"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spcAft>
                <a:spcPts val="1200"/>
              </a:spcAft>
              <a:buClr>
                <a:srgbClr val="00A1FF"/>
              </a:buClr>
            </a:pPr>
            <a:r>
              <a:rPr lang="es-MX" sz="1800" dirty="0" smtClean="0">
                <a:latin typeface="Verdana" panose="020B0604030504040204" pitchFamily="34" charset="0"/>
                <a:ea typeface="Verdana" panose="020B0604030504040204" pitchFamily="34" charset="0"/>
                <a:cs typeface="Verdana" panose="020B0604030504040204" pitchFamily="34" charset="0"/>
              </a:rPr>
              <a:t>Objeto social o fines establecidos por Estatutos o Acta de Constitución: debe ser pertinente con la actividad a desarrollar.</a:t>
            </a:r>
          </a:p>
          <a:p>
            <a:pPr marL="0" indent="0" algn="just">
              <a:lnSpc>
                <a:spcPct val="140000"/>
              </a:lnSpc>
              <a:spcAft>
                <a:spcPts val="1200"/>
              </a:spcAft>
              <a:buClr>
                <a:srgbClr val="00A1FF"/>
              </a:buClr>
              <a:buNone/>
            </a:pPr>
            <a:r>
              <a:rPr lang="es-MX" sz="1800" dirty="0" smtClean="0">
                <a:latin typeface="Verdana" panose="020B0604030504040204" pitchFamily="34" charset="0"/>
                <a:ea typeface="Verdana" panose="020B0604030504040204" pitchFamily="34" charset="0"/>
                <a:cs typeface="Verdana" panose="020B0604030504040204" pitchFamily="34" charset="0"/>
              </a:rPr>
              <a:t>      - Causal de inhabilidad de postulación.</a:t>
            </a:r>
            <a:endParaRPr lang="es-CL" sz="1800" dirty="0" smtClean="0">
              <a:latin typeface="Verdana" panose="020B0604030504040204" pitchFamily="34" charset="0"/>
              <a:ea typeface="Verdana" panose="020B0604030504040204" pitchFamily="34" charset="0"/>
              <a:cs typeface="Verdana" panose="020B0604030504040204" pitchFamily="34" charset="0"/>
            </a:endParaRPr>
          </a:p>
          <a:p>
            <a:pPr>
              <a:lnSpc>
                <a:spcPct val="140000"/>
              </a:lnSpc>
              <a:spcAft>
                <a:spcPts val="1200"/>
              </a:spcAft>
              <a:buClr>
                <a:srgbClr val="00A1FF"/>
              </a:buClr>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731866" y="3120891"/>
            <a:ext cx="6992326" cy="1105054"/>
          </a:xfrm>
          <a:prstGeom prst="rect">
            <a:avLst/>
          </a:prstGeom>
        </p:spPr>
      </p:pic>
      <p:pic>
        <p:nvPicPr>
          <p:cNvPr id="6" name="Imagen 5"/>
          <p:cNvPicPr>
            <a:picLocks noChangeAspect="1"/>
          </p:cNvPicPr>
          <p:nvPr/>
        </p:nvPicPr>
        <p:blipFill>
          <a:blip r:embed="rId3"/>
          <a:stretch>
            <a:fillRect/>
          </a:stretch>
        </p:blipFill>
        <p:spPr>
          <a:xfrm>
            <a:off x="2846053" y="4225945"/>
            <a:ext cx="7573432" cy="1886213"/>
          </a:xfrm>
          <a:prstGeom prst="rect">
            <a:avLst/>
          </a:prstGeom>
        </p:spPr>
      </p:pic>
    </p:spTree>
    <p:extLst>
      <p:ext uri="{BB962C8B-B14F-4D97-AF65-F5344CB8AC3E}">
        <p14:creationId xmlns:p14="http://schemas.microsoft.com/office/powerpoint/2010/main" val="660973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13255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Identificación del Sitio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24249" y="1471393"/>
            <a:ext cx="8462347"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3"/>
          <a:stretch>
            <a:fillRect/>
          </a:stretch>
        </p:blipFill>
        <p:spPr>
          <a:xfrm>
            <a:off x="1258163" y="1278295"/>
            <a:ext cx="8678939" cy="4972094"/>
          </a:xfrm>
          <a:prstGeom prst="rect">
            <a:avLst/>
          </a:prstGeom>
        </p:spPr>
      </p:pic>
      <p:sp>
        <p:nvSpPr>
          <p:cNvPr id="8" name="CuadroTexto 7"/>
          <p:cNvSpPr txBox="1"/>
          <p:nvPr/>
        </p:nvSpPr>
        <p:spPr>
          <a:xfrm>
            <a:off x="1334278" y="1278295"/>
            <a:ext cx="8771293" cy="369332"/>
          </a:xfrm>
          <a:prstGeom prst="rect">
            <a:avLst/>
          </a:prstGeom>
          <a:noFill/>
        </p:spPr>
        <p:txBody>
          <a:bodyPr wrap="square" rtlCol="0">
            <a:spAutoFit/>
          </a:bodyPr>
          <a:lstStyle/>
          <a:p>
            <a:endParaRPr lang="es-CL" dirty="0">
              <a:solidFill>
                <a:schemeClr val="accent2">
                  <a:lumMod val="60000"/>
                  <a:lumOff val="40000"/>
                </a:schemeClr>
              </a:solidFill>
            </a:endParaRPr>
          </a:p>
        </p:txBody>
      </p:sp>
    </p:spTree>
    <p:extLst>
      <p:ext uri="{BB962C8B-B14F-4D97-AF65-F5344CB8AC3E}">
        <p14:creationId xmlns:p14="http://schemas.microsoft.com/office/powerpoint/2010/main" val="2379256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94330"/>
            <a:ext cx="11099800" cy="74360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Identificación del Sitio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24249" y="1471393"/>
            <a:ext cx="8462347"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p:cNvSpPr txBox="1"/>
          <p:nvPr/>
        </p:nvSpPr>
        <p:spPr>
          <a:xfrm>
            <a:off x="1334278" y="1278295"/>
            <a:ext cx="8771293" cy="369332"/>
          </a:xfrm>
          <a:prstGeom prst="rect">
            <a:avLst/>
          </a:prstGeom>
          <a:noFill/>
        </p:spPr>
        <p:txBody>
          <a:bodyPr wrap="square" rtlCol="0">
            <a:spAutoFit/>
          </a:bodyPr>
          <a:lstStyle/>
          <a:p>
            <a:endParaRPr lang="es-CL" dirty="0">
              <a:solidFill>
                <a:schemeClr val="accent2">
                  <a:lumMod val="60000"/>
                  <a:lumOff val="40000"/>
                </a:schemeClr>
              </a:solidFill>
            </a:endParaRPr>
          </a:p>
        </p:txBody>
      </p:sp>
      <p:pic>
        <p:nvPicPr>
          <p:cNvPr id="9" name="Imagen 8"/>
          <p:cNvPicPr>
            <a:picLocks noChangeAspect="1"/>
          </p:cNvPicPr>
          <p:nvPr/>
        </p:nvPicPr>
        <p:blipFill>
          <a:blip r:embed="rId3"/>
          <a:stretch>
            <a:fillRect/>
          </a:stretch>
        </p:blipFill>
        <p:spPr>
          <a:xfrm>
            <a:off x="653401" y="837935"/>
            <a:ext cx="4682916" cy="5191425"/>
          </a:xfrm>
          <a:prstGeom prst="rect">
            <a:avLst/>
          </a:prstGeom>
        </p:spPr>
      </p:pic>
      <p:pic>
        <p:nvPicPr>
          <p:cNvPr id="3" name="Imagen 2"/>
          <p:cNvPicPr>
            <a:picLocks noChangeAspect="1"/>
          </p:cNvPicPr>
          <p:nvPr/>
        </p:nvPicPr>
        <p:blipFill>
          <a:blip r:embed="rId4"/>
          <a:stretch>
            <a:fillRect/>
          </a:stretch>
        </p:blipFill>
        <p:spPr>
          <a:xfrm>
            <a:off x="5538390" y="1348409"/>
            <a:ext cx="5687219" cy="3620005"/>
          </a:xfrm>
          <a:prstGeom prst="rect">
            <a:avLst/>
          </a:prstGeom>
        </p:spPr>
      </p:pic>
    </p:spTree>
    <p:extLst>
      <p:ext uri="{BB962C8B-B14F-4D97-AF65-F5344CB8AC3E}">
        <p14:creationId xmlns:p14="http://schemas.microsoft.com/office/powerpoint/2010/main" val="3921328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0"/>
            <a:ext cx="11099800"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Identificación del Sitio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24249" y="1471393"/>
            <a:ext cx="8462347"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p:cNvSpPr txBox="1"/>
          <p:nvPr/>
        </p:nvSpPr>
        <p:spPr>
          <a:xfrm>
            <a:off x="924249" y="1760832"/>
            <a:ext cx="8771293" cy="369332"/>
          </a:xfrm>
          <a:prstGeom prst="rect">
            <a:avLst/>
          </a:prstGeom>
          <a:noFill/>
        </p:spPr>
        <p:txBody>
          <a:bodyPr wrap="square" rtlCol="0">
            <a:spAutoFit/>
          </a:bodyPr>
          <a:lstStyle/>
          <a:p>
            <a:endParaRPr lang="es-CL" dirty="0">
              <a:solidFill>
                <a:schemeClr val="accent2">
                  <a:lumMod val="60000"/>
                  <a:lumOff val="40000"/>
                </a:schemeClr>
              </a:solidFill>
            </a:endParaRPr>
          </a:p>
        </p:txBody>
      </p:sp>
      <p:pic>
        <p:nvPicPr>
          <p:cNvPr id="9" name="Imagen 8"/>
          <p:cNvPicPr>
            <a:picLocks noChangeAspect="1"/>
          </p:cNvPicPr>
          <p:nvPr/>
        </p:nvPicPr>
        <p:blipFill>
          <a:blip r:embed="rId2"/>
          <a:stretch>
            <a:fillRect/>
          </a:stretch>
        </p:blipFill>
        <p:spPr>
          <a:xfrm>
            <a:off x="2821593" y="629876"/>
            <a:ext cx="5706588" cy="5890743"/>
          </a:xfrm>
          <a:prstGeom prst="rect">
            <a:avLst/>
          </a:prstGeom>
        </p:spPr>
      </p:pic>
    </p:spTree>
    <p:extLst>
      <p:ext uri="{BB962C8B-B14F-4D97-AF65-F5344CB8AC3E}">
        <p14:creationId xmlns:p14="http://schemas.microsoft.com/office/powerpoint/2010/main" val="1826559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924249" y="0"/>
            <a:ext cx="4506168"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Identificación del proyecto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24249" y="1471393"/>
            <a:ext cx="8462347"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p:cNvSpPr txBox="1"/>
          <p:nvPr/>
        </p:nvSpPr>
        <p:spPr>
          <a:xfrm>
            <a:off x="1008224" y="809356"/>
            <a:ext cx="2626308" cy="338554"/>
          </a:xfrm>
          <a:prstGeom prst="rect">
            <a:avLst/>
          </a:prstGeom>
          <a:noFill/>
        </p:spPr>
        <p:txBody>
          <a:bodyPr wrap="square" rtlCol="0">
            <a:spAutoFit/>
          </a:bodyPr>
          <a:lstStyle/>
          <a:p>
            <a:r>
              <a:rPr lang="es-CL" sz="1600" b="1" dirty="0" smtClean="0">
                <a:latin typeface="Verdana" panose="020B0604030504040204" pitchFamily="34" charset="0"/>
                <a:ea typeface="Verdana" panose="020B0604030504040204" pitchFamily="34" charset="0"/>
              </a:rPr>
              <a:t>Tipos</a:t>
            </a:r>
            <a:r>
              <a:rPr lang="es-CL" sz="1600" b="1" dirty="0" smtClean="0"/>
              <a:t> </a:t>
            </a:r>
            <a:r>
              <a:rPr lang="es-CL" sz="1600" b="1" dirty="0" smtClean="0">
                <a:latin typeface="Verdana" panose="020B0604030504040204" pitchFamily="34" charset="0"/>
                <a:ea typeface="Verdana" panose="020B0604030504040204" pitchFamily="34" charset="0"/>
              </a:rPr>
              <a:t>de proyectos</a:t>
            </a:r>
            <a:endParaRPr lang="es-CL" sz="1600" b="1" dirty="0">
              <a:latin typeface="Verdana" panose="020B0604030504040204" pitchFamily="34" charset="0"/>
              <a:ea typeface="Verdana" panose="020B0604030504040204" pitchFamily="34" charset="0"/>
            </a:endParaRPr>
          </a:p>
        </p:txBody>
      </p:sp>
      <p:sp>
        <p:nvSpPr>
          <p:cNvPr id="9" name="Marcador de contenido 5">
            <a:extLst>
              <a:ext uri="{FF2B5EF4-FFF2-40B4-BE49-F238E27FC236}">
                <a16:creationId xmlns:a16="http://schemas.microsoft.com/office/drawing/2014/main" id="{37CE9D0A-13DA-F44E-A4E2-6C89E673121F}"/>
              </a:ext>
            </a:extLst>
          </p:cNvPr>
          <p:cNvSpPr txBox="1">
            <a:spLocks/>
          </p:cNvSpPr>
          <p:nvPr/>
        </p:nvSpPr>
        <p:spPr>
          <a:xfrm>
            <a:off x="924249" y="1471393"/>
            <a:ext cx="5625841" cy="3343202"/>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ángulo 6"/>
          <p:cNvSpPr/>
          <p:nvPr/>
        </p:nvSpPr>
        <p:spPr>
          <a:xfrm>
            <a:off x="537287" y="1182389"/>
            <a:ext cx="4730103" cy="4874161"/>
          </a:xfrm>
          <a:prstGeom prst="rect">
            <a:avLst/>
          </a:prstGeom>
        </p:spPr>
        <p:txBody>
          <a:bodyPr wrap="square">
            <a:spAutoFit/>
          </a:bodyPr>
          <a:lstStyle/>
          <a:p>
            <a:pPr marL="285750" indent="-285750" algn="just">
              <a:buFontTx/>
              <a:buChar char="-"/>
            </a:pPr>
            <a:r>
              <a:rPr lang="es-MX" sz="1200" b="1" dirty="0" smtClean="0">
                <a:latin typeface="Verdana" panose="020B0604030504040204" pitchFamily="34" charset="0"/>
                <a:ea typeface="Verdana" panose="020B0604030504040204" pitchFamily="34" charset="0"/>
              </a:rPr>
              <a:t>P</a:t>
            </a:r>
            <a:r>
              <a:rPr lang="es-MX" sz="1200" b="1" dirty="0" smtClean="0">
                <a:solidFill>
                  <a:srgbClr val="222222"/>
                </a:solidFill>
                <a:latin typeface="Verdana" panose="020B0604030504040204" pitchFamily="34" charset="0"/>
                <a:ea typeface="Verdana" panose="020B0604030504040204" pitchFamily="34" charset="0"/>
              </a:rPr>
              <a:t>royecto </a:t>
            </a:r>
            <a:r>
              <a:rPr lang="es-MX" sz="1200" b="1" dirty="0">
                <a:solidFill>
                  <a:srgbClr val="222222"/>
                </a:solidFill>
                <a:latin typeface="Verdana" panose="020B0604030504040204" pitchFamily="34" charset="0"/>
                <a:ea typeface="Verdana" panose="020B0604030504040204" pitchFamily="34" charset="0"/>
              </a:rPr>
              <a:t>de Fortalecimiento:</a:t>
            </a:r>
            <a:r>
              <a:rPr lang="es-MX" sz="1200" dirty="0">
                <a:solidFill>
                  <a:srgbClr val="222222"/>
                </a:solidFill>
                <a:latin typeface="Verdana" panose="020B0604030504040204" pitchFamily="34" charset="0"/>
                <a:ea typeface="Verdana" panose="020B0604030504040204" pitchFamily="34" charset="0"/>
              </a:rPr>
              <a:t> Son aquellos que buscan instalar, promover o facilitar el desarrollo de capacidades o habilidades para mejorar el funcionamiento de la organización que los(as) beneficiarios(as) disponen o dispondrán para la gestión de los </a:t>
            </a:r>
            <a:r>
              <a:rPr lang="es-MX" sz="1200" dirty="0" smtClean="0">
                <a:solidFill>
                  <a:srgbClr val="222222"/>
                </a:solidFill>
                <a:latin typeface="Verdana" panose="020B0604030504040204" pitchFamily="34" charset="0"/>
                <a:ea typeface="Verdana" panose="020B0604030504040204" pitchFamily="34" charset="0"/>
              </a:rPr>
              <a:t>Sitios.</a:t>
            </a:r>
          </a:p>
          <a:p>
            <a:pPr marL="285750" indent="-285750" algn="just">
              <a:buFontTx/>
              <a:buChar char="-"/>
            </a:pPr>
            <a:r>
              <a:rPr lang="es-MX" sz="1200" b="1" dirty="0" smtClean="0">
                <a:solidFill>
                  <a:srgbClr val="222222"/>
                </a:solidFill>
                <a:latin typeface="Verdana" panose="020B0604030504040204" pitchFamily="34" charset="0"/>
                <a:ea typeface="Verdana" panose="020B0604030504040204" pitchFamily="34" charset="0"/>
              </a:rPr>
              <a:t>Proyecto </a:t>
            </a:r>
            <a:r>
              <a:rPr lang="es-MX" sz="1200" b="1" dirty="0">
                <a:solidFill>
                  <a:srgbClr val="222222"/>
                </a:solidFill>
                <a:latin typeface="Verdana" panose="020B0604030504040204" pitchFamily="34" charset="0"/>
                <a:ea typeface="Verdana" panose="020B0604030504040204" pitchFamily="34" charset="0"/>
              </a:rPr>
              <a:t>de Inversión:</a:t>
            </a:r>
            <a:r>
              <a:rPr lang="es-MX" sz="1200" dirty="0">
                <a:solidFill>
                  <a:srgbClr val="222222"/>
                </a:solidFill>
                <a:latin typeface="Verdana" panose="020B0604030504040204" pitchFamily="34" charset="0"/>
                <a:ea typeface="Verdana" panose="020B0604030504040204" pitchFamily="34" charset="0"/>
              </a:rPr>
              <a:t> Son aquellos destinados a diseñar y ejecutar obras que contribuyen a la conservación, protección, y sostenibilidad de los Sitios y sus bienes muebles o inmuebles. Incluye las iniciativas que requieren adquisición de bienes de </a:t>
            </a:r>
            <a:r>
              <a:rPr lang="es-MX" sz="1200" dirty="0" smtClean="0">
                <a:solidFill>
                  <a:srgbClr val="222222"/>
                </a:solidFill>
                <a:latin typeface="Verdana" panose="020B0604030504040204" pitchFamily="34" charset="0"/>
                <a:ea typeface="Verdana" panose="020B0604030504040204" pitchFamily="34" charset="0"/>
              </a:rPr>
              <a:t>capital.</a:t>
            </a:r>
          </a:p>
          <a:p>
            <a:pPr marL="285750" indent="-285750" algn="just">
              <a:buFontTx/>
              <a:buChar char="-"/>
            </a:pPr>
            <a:r>
              <a:rPr lang="es-MX" sz="1200" b="1" dirty="0" smtClean="0">
                <a:solidFill>
                  <a:srgbClr val="222222"/>
                </a:solidFill>
                <a:latin typeface="Verdana" panose="020B0604030504040204" pitchFamily="34" charset="0"/>
                <a:ea typeface="Verdana" panose="020B0604030504040204" pitchFamily="34" charset="0"/>
              </a:rPr>
              <a:t>Proyecto </a:t>
            </a:r>
            <a:r>
              <a:rPr lang="es-MX" sz="1200" b="1" dirty="0">
                <a:solidFill>
                  <a:srgbClr val="222222"/>
                </a:solidFill>
                <a:latin typeface="Verdana" panose="020B0604030504040204" pitchFamily="34" charset="0"/>
                <a:ea typeface="Verdana" panose="020B0604030504040204" pitchFamily="34" charset="0"/>
              </a:rPr>
              <a:t>de Operación:</a:t>
            </a:r>
            <a:r>
              <a:rPr lang="es-MX" sz="1200" dirty="0">
                <a:solidFill>
                  <a:srgbClr val="222222"/>
                </a:solidFill>
                <a:latin typeface="Verdana" panose="020B0604030504040204" pitchFamily="34" charset="0"/>
                <a:ea typeface="Verdana" panose="020B0604030504040204" pitchFamily="34" charset="0"/>
              </a:rPr>
              <a:t> Son aquellos destinados a financiar actividades vinculadas con el uso, mantenimiento y/o seguridad de los </a:t>
            </a:r>
            <a:r>
              <a:rPr lang="es-MX" sz="1200" dirty="0" smtClean="0">
                <a:solidFill>
                  <a:srgbClr val="222222"/>
                </a:solidFill>
                <a:latin typeface="Verdana" panose="020B0604030504040204" pitchFamily="34" charset="0"/>
                <a:ea typeface="Verdana" panose="020B0604030504040204" pitchFamily="34" charset="0"/>
              </a:rPr>
              <a:t>Sitios.</a:t>
            </a:r>
          </a:p>
          <a:p>
            <a:pPr marL="285750" indent="-285750" algn="just">
              <a:buFontTx/>
              <a:buChar char="-"/>
            </a:pPr>
            <a:r>
              <a:rPr lang="es-MX" sz="1200" b="1" dirty="0" smtClean="0">
                <a:solidFill>
                  <a:srgbClr val="222222"/>
                </a:solidFill>
                <a:latin typeface="Verdana" panose="020B0604030504040204" pitchFamily="34" charset="0"/>
                <a:ea typeface="Verdana" panose="020B0604030504040204" pitchFamily="34" charset="0"/>
              </a:rPr>
              <a:t>Proyectos </a:t>
            </a:r>
            <a:r>
              <a:rPr lang="es-MX" sz="1200" b="1" dirty="0">
                <a:solidFill>
                  <a:srgbClr val="222222"/>
                </a:solidFill>
                <a:latin typeface="Verdana" panose="020B0604030504040204" pitchFamily="34" charset="0"/>
                <a:ea typeface="Verdana" panose="020B0604030504040204" pitchFamily="34" charset="0"/>
              </a:rPr>
              <a:t>de Manejo:</a:t>
            </a:r>
            <a:r>
              <a:rPr lang="es-MX" sz="1200" dirty="0">
                <a:solidFill>
                  <a:srgbClr val="222222"/>
                </a:solidFill>
                <a:latin typeface="Verdana" panose="020B0604030504040204" pitchFamily="34" charset="0"/>
                <a:ea typeface="Verdana" panose="020B0604030504040204" pitchFamily="34" charset="0"/>
              </a:rPr>
              <a:t> Son aquellos destinados a financiar cualquier actividad que deba ejecutarse para dar cumplimiento a obligaciones relacionadas con la Convención de Patrimonio </a:t>
            </a:r>
            <a:r>
              <a:rPr lang="es-MX" sz="1200" dirty="0" smtClean="0">
                <a:solidFill>
                  <a:srgbClr val="222222"/>
                </a:solidFill>
                <a:latin typeface="Verdana" panose="020B0604030504040204" pitchFamily="34" charset="0"/>
                <a:ea typeface="Verdana" panose="020B0604030504040204" pitchFamily="34" charset="0"/>
              </a:rPr>
              <a:t>Mundial.</a:t>
            </a:r>
          </a:p>
          <a:p>
            <a:pPr marL="285750" indent="-285750" algn="just">
              <a:buFontTx/>
              <a:buChar char="-"/>
            </a:pPr>
            <a:r>
              <a:rPr lang="es-MX" sz="1200" b="1" dirty="0" smtClean="0">
                <a:solidFill>
                  <a:srgbClr val="222222"/>
                </a:solidFill>
                <a:latin typeface="Verdana" panose="020B0604030504040204" pitchFamily="34" charset="0"/>
                <a:ea typeface="Verdana" panose="020B0604030504040204" pitchFamily="34" charset="0"/>
              </a:rPr>
              <a:t>Proyectos </a:t>
            </a:r>
            <a:r>
              <a:rPr lang="es-MX" sz="1200" b="1" dirty="0">
                <a:solidFill>
                  <a:srgbClr val="222222"/>
                </a:solidFill>
                <a:latin typeface="Verdana" panose="020B0604030504040204" pitchFamily="34" charset="0"/>
                <a:ea typeface="Verdana" panose="020B0604030504040204" pitchFamily="34" charset="0"/>
              </a:rPr>
              <a:t>de Postulación:</a:t>
            </a:r>
            <a:r>
              <a:rPr lang="es-MX" sz="1200" dirty="0">
                <a:solidFill>
                  <a:srgbClr val="222222"/>
                </a:solidFill>
                <a:latin typeface="Verdana" panose="020B0604030504040204" pitchFamily="34" charset="0"/>
                <a:ea typeface="Verdana" panose="020B0604030504040204" pitchFamily="34" charset="0"/>
              </a:rPr>
              <a:t> Son aquellos cuyo objetivo es elaborar el expediente de nominación, o parte de él, para su posterior presentación por el Estado al Comité de Patrimonio Mundial de UNESCO para inscribir un Sitio en la Lista de Patrimonio Mundial, según lo establecido en las Directrices Prácticas de la Convención de Patrimonio </a:t>
            </a:r>
            <a:r>
              <a:rPr lang="es-MX" sz="1200" dirty="0" smtClean="0">
                <a:solidFill>
                  <a:srgbClr val="222222"/>
                </a:solidFill>
                <a:latin typeface="Verdana" panose="020B0604030504040204" pitchFamily="34" charset="0"/>
                <a:ea typeface="Verdana" panose="020B0604030504040204" pitchFamily="34" charset="0"/>
              </a:rPr>
              <a:t>Mundial.</a:t>
            </a:r>
            <a:endParaRPr lang="es-MX" sz="1200" b="0" i="0" dirty="0">
              <a:solidFill>
                <a:srgbClr val="222222"/>
              </a:solidFill>
              <a:effectLst/>
              <a:latin typeface="Verdana" panose="020B0604030504040204" pitchFamily="34" charset="0"/>
              <a:ea typeface="Verdana" panose="020B0604030504040204" pitchFamily="34" charset="0"/>
            </a:endParaRPr>
          </a:p>
        </p:txBody>
      </p:sp>
      <p:pic>
        <p:nvPicPr>
          <p:cNvPr id="10" name="Imagen 9"/>
          <p:cNvPicPr>
            <a:picLocks noChangeAspect="1"/>
          </p:cNvPicPr>
          <p:nvPr/>
        </p:nvPicPr>
        <p:blipFill>
          <a:blip r:embed="rId2"/>
          <a:stretch>
            <a:fillRect/>
          </a:stretch>
        </p:blipFill>
        <p:spPr>
          <a:xfrm>
            <a:off x="5981533" y="414874"/>
            <a:ext cx="5569766" cy="6050556"/>
          </a:xfrm>
          <a:prstGeom prst="rect">
            <a:avLst/>
          </a:prstGeom>
        </p:spPr>
      </p:pic>
    </p:spTree>
    <p:extLst>
      <p:ext uri="{BB962C8B-B14F-4D97-AF65-F5344CB8AC3E}">
        <p14:creationId xmlns:p14="http://schemas.microsoft.com/office/powerpoint/2010/main" val="576415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5872"/>
            <a:ext cx="11099800"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Identificación del proyecto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24249" y="1471393"/>
            <a:ext cx="8462347"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p:cNvSpPr txBox="1"/>
          <p:nvPr/>
        </p:nvSpPr>
        <p:spPr>
          <a:xfrm>
            <a:off x="1334278" y="1278295"/>
            <a:ext cx="8771293" cy="369332"/>
          </a:xfrm>
          <a:prstGeom prst="rect">
            <a:avLst/>
          </a:prstGeom>
          <a:noFill/>
        </p:spPr>
        <p:txBody>
          <a:bodyPr wrap="square" rtlCol="0">
            <a:spAutoFit/>
          </a:bodyPr>
          <a:lstStyle/>
          <a:p>
            <a:endParaRPr lang="es-CL" dirty="0">
              <a:solidFill>
                <a:schemeClr val="accent2">
                  <a:lumMod val="60000"/>
                  <a:lumOff val="40000"/>
                </a:schemeClr>
              </a:solidFill>
            </a:endParaRPr>
          </a:p>
        </p:txBody>
      </p:sp>
      <p:pic>
        <p:nvPicPr>
          <p:cNvPr id="7" name="Imagen 6"/>
          <p:cNvPicPr>
            <a:picLocks noChangeAspect="1"/>
          </p:cNvPicPr>
          <p:nvPr/>
        </p:nvPicPr>
        <p:blipFill>
          <a:blip r:embed="rId2"/>
          <a:stretch>
            <a:fillRect/>
          </a:stretch>
        </p:blipFill>
        <p:spPr>
          <a:xfrm>
            <a:off x="564653" y="1035698"/>
            <a:ext cx="5814169" cy="4347210"/>
          </a:xfrm>
          <a:prstGeom prst="rect">
            <a:avLst/>
          </a:prstGeom>
        </p:spPr>
      </p:pic>
      <p:pic>
        <p:nvPicPr>
          <p:cNvPr id="9" name="Imagen 8"/>
          <p:cNvPicPr>
            <a:picLocks noChangeAspect="1"/>
          </p:cNvPicPr>
          <p:nvPr/>
        </p:nvPicPr>
        <p:blipFill>
          <a:blip r:embed="rId3"/>
          <a:stretch>
            <a:fillRect/>
          </a:stretch>
        </p:blipFill>
        <p:spPr>
          <a:xfrm>
            <a:off x="6738418" y="2123532"/>
            <a:ext cx="5018153" cy="2868301"/>
          </a:xfrm>
          <a:prstGeom prst="rect">
            <a:avLst/>
          </a:prstGeom>
        </p:spPr>
      </p:pic>
    </p:spTree>
    <p:extLst>
      <p:ext uri="{BB962C8B-B14F-4D97-AF65-F5344CB8AC3E}">
        <p14:creationId xmlns:p14="http://schemas.microsoft.com/office/powerpoint/2010/main" val="44489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5872"/>
            <a:ext cx="11099800"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Formulación del proyecto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803209" y="966742"/>
            <a:ext cx="4851141" cy="503797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r>
              <a:rPr lang="es-CL" sz="1800" dirty="0" smtClean="0">
                <a:latin typeface="Verdana" panose="020B0604030504040204" pitchFamily="34" charset="0"/>
                <a:ea typeface="Verdana" panose="020B0604030504040204" pitchFamily="34" charset="0"/>
                <a:cs typeface="Verdana" panose="020B0604030504040204" pitchFamily="34" charset="0"/>
              </a:rPr>
              <a:t>*El nombre del proyecto debe señalarse al momento de iniciar la </a:t>
            </a:r>
            <a:r>
              <a:rPr lang="es-CL" sz="1800" dirty="0" smtClean="0">
                <a:latin typeface="Verdana" panose="020B0604030504040204" pitchFamily="34" charset="0"/>
                <a:ea typeface="Verdana" panose="020B0604030504040204" pitchFamily="34" charset="0"/>
                <a:cs typeface="Verdana" panose="020B0604030504040204" pitchFamily="34" charset="0"/>
              </a:rPr>
              <a:t>postulación.</a:t>
            </a:r>
            <a:endParaRPr lang="es-CL" sz="1800" dirty="0" smtClean="0">
              <a:latin typeface="Verdana" panose="020B0604030504040204" pitchFamily="34" charset="0"/>
              <a:ea typeface="Verdana" panose="020B0604030504040204" pitchFamily="34" charset="0"/>
              <a:cs typeface="Verdana" panose="020B0604030504040204" pitchFamily="34" charset="0"/>
            </a:endParaRPr>
          </a:p>
          <a:p>
            <a:pPr>
              <a:lnSpc>
                <a:spcPct val="140000"/>
              </a:lnSpc>
              <a:spcAft>
                <a:spcPts val="1200"/>
              </a:spcAft>
              <a:buClr>
                <a:srgbClr val="00A1FF"/>
              </a:buClr>
              <a:buFontTx/>
              <a:buChar char="-"/>
            </a:pPr>
            <a:r>
              <a:rPr lang="es-CL" sz="1800" dirty="0" smtClean="0">
                <a:latin typeface="Verdana" panose="020B0604030504040204" pitchFamily="34" charset="0"/>
                <a:ea typeface="Verdana" panose="020B0604030504040204" pitchFamily="34" charset="0"/>
                <a:cs typeface="Verdana" panose="020B0604030504040204" pitchFamily="34" charset="0"/>
              </a:rPr>
              <a:t>Resumen ejecutivo: máximo 2.000 caracteres</a:t>
            </a:r>
          </a:p>
          <a:p>
            <a:pPr>
              <a:lnSpc>
                <a:spcPct val="140000"/>
              </a:lnSpc>
              <a:spcAft>
                <a:spcPts val="1200"/>
              </a:spcAft>
              <a:buClr>
                <a:srgbClr val="00A1FF"/>
              </a:buClr>
              <a:buFontTx/>
              <a:buChar char="-"/>
            </a:pPr>
            <a:r>
              <a:rPr lang="es-CL" sz="1800" dirty="0">
                <a:latin typeface="Verdana" panose="020B0604030504040204" pitchFamily="34" charset="0"/>
                <a:ea typeface="Verdana" panose="020B0604030504040204" pitchFamily="34" charset="0"/>
                <a:cs typeface="Verdana" panose="020B0604030504040204" pitchFamily="34" charset="0"/>
              </a:rPr>
              <a:t> </a:t>
            </a:r>
            <a:r>
              <a:rPr lang="es-CL" sz="1800" dirty="0" smtClean="0">
                <a:latin typeface="Verdana" panose="020B0604030504040204" pitchFamily="34" charset="0"/>
                <a:ea typeface="Verdana" panose="020B0604030504040204" pitchFamily="34" charset="0"/>
                <a:cs typeface="Verdana" panose="020B0604030504040204" pitchFamily="34" charset="0"/>
              </a:rPr>
              <a:t>Objetivos del proyecto: </a:t>
            </a:r>
            <a:r>
              <a:rPr lang="es-CL" sz="1800" dirty="0" smtClean="0">
                <a:latin typeface="Verdana" panose="020B0604030504040204" pitchFamily="34" charset="0"/>
                <a:ea typeface="Verdana" panose="020B0604030504040204" pitchFamily="34" charset="0"/>
                <a:cs typeface="Verdana" panose="020B0604030504040204" pitchFamily="34" charset="0"/>
              </a:rPr>
              <a:t>¿Q</a:t>
            </a:r>
            <a:r>
              <a:rPr lang="es-CL" sz="1800" dirty="0" smtClean="0">
                <a:latin typeface="Verdana" panose="020B0604030504040204" pitchFamily="34" charset="0"/>
                <a:ea typeface="Verdana" panose="020B0604030504040204" pitchFamily="34" charset="0"/>
                <a:cs typeface="Verdana" panose="020B0604030504040204" pitchFamily="34" charset="0"/>
              </a:rPr>
              <a:t>ué </a:t>
            </a:r>
            <a:r>
              <a:rPr lang="es-CL" sz="1800" dirty="0" smtClean="0">
                <a:latin typeface="Verdana" panose="020B0604030504040204" pitchFamily="34" charset="0"/>
                <a:ea typeface="Verdana" panose="020B0604030504040204" pitchFamily="34" charset="0"/>
                <a:cs typeface="Verdana" panose="020B0604030504040204" pitchFamily="34" charset="0"/>
              </a:rPr>
              <a:t>se pretende </a:t>
            </a:r>
            <a:r>
              <a:rPr lang="es-CL" sz="1800" dirty="0" smtClean="0">
                <a:latin typeface="Verdana" panose="020B0604030504040204" pitchFamily="34" charset="0"/>
                <a:ea typeface="Verdana" panose="020B0604030504040204" pitchFamily="34" charset="0"/>
                <a:cs typeface="Verdana" panose="020B0604030504040204" pitchFamily="34" charset="0"/>
              </a:rPr>
              <a:t>lograr?. Considerar la </a:t>
            </a:r>
            <a:r>
              <a:rPr lang="es-CL" sz="1800" dirty="0" smtClean="0">
                <a:latin typeface="Verdana" panose="020B0604030504040204" pitchFamily="34" charset="0"/>
                <a:ea typeface="Verdana" panose="020B0604030504040204" pitchFamily="34" charset="0"/>
                <a:cs typeface="Verdana" panose="020B0604030504040204" pitchFamily="34" charset="0"/>
              </a:rPr>
              <a:t>consecuencia directa que se espera generar.</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p:cNvSpPr txBox="1"/>
          <p:nvPr/>
        </p:nvSpPr>
        <p:spPr>
          <a:xfrm>
            <a:off x="1345744" y="843525"/>
            <a:ext cx="8771293" cy="369332"/>
          </a:xfrm>
          <a:prstGeom prst="rect">
            <a:avLst/>
          </a:prstGeom>
          <a:noFill/>
        </p:spPr>
        <p:txBody>
          <a:bodyPr wrap="square" rtlCol="0">
            <a:spAutoFit/>
          </a:bodyPr>
          <a:lstStyle/>
          <a:p>
            <a:endParaRPr lang="es-CL" dirty="0">
              <a:solidFill>
                <a:schemeClr val="accent2">
                  <a:lumMod val="60000"/>
                  <a:lumOff val="40000"/>
                </a:schemeClr>
              </a:solidFill>
            </a:endParaRPr>
          </a:p>
        </p:txBody>
      </p:sp>
      <p:pic>
        <p:nvPicPr>
          <p:cNvPr id="2" name="Imagen 1"/>
          <p:cNvPicPr>
            <a:picLocks noChangeAspect="1"/>
          </p:cNvPicPr>
          <p:nvPr/>
        </p:nvPicPr>
        <p:blipFill>
          <a:blip r:embed="rId2"/>
          <a:stretch>
            <a:fillRect/>
          </a:stretch>
        </p:blipFill>
        <p:spPr>
          <a:xfrm>
            <a:off x="5850294" y="503854"/>
            <a:ext cx="5739757" cy="5272300"/>
          </a:xfrm>
          <a:prstGeom prst="rect">
            <a:avLst/>
          </a:prstGeom>
        </p:spPr>
      </p:pic>
    </p:spTree>
    <p:extLst>
      <p:ext uri="{BB962C8B-B14F-4D97-AF65-F5344CB8AC3E}">
        <p14:creationId xmlns:p14="http://schemas.microsoft.com/office/powerpoint/2010/main" val="175676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3" name="Google Shape;23;p2"/>
          <p:cNvSpPr txBox="1"/>
          <p:nvPr/>
        </p:nvSpPr>
        <p:spPr>
          <a:xfrm>
            <a:off x="750845" y="131763"/>
            <a:ext cx="11353800" cy="13255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es-CL" sz="2000" b="1" i="0" strike="noStrike" cap="none" dirty="0" smtClean="0">
                <a:solidFill>
                  <a:schemeClr val="dk1"/>
                </a:solidFill>
                <a:latin typeface="Verdana" panose="020B0604030504040204" pitchFamily="34" charset="0"/>
                <a:ea typeface="Verdana" panose="020B0604030504040204" pitchFamily="34" charset="0"/>
                <a:cs typeface="Calibri"/>
                <a:sym typeface="Calibri"/>
              </a:rPr>
              <a:t>Contexto de la convocatoria</a:t>
            </a:r>
            <a:endParaRPr sz="2000" b="1" i="0"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24" name="Google Shape;24;p2"/>
          <p:cNvSpPr txBox="1"/>
          <p:nvPr/>
        </p:nvSpPr>
        <p:spPr>
          <a:xfrm>
            <a:off x="571500" y="1183493"/>
            <a:ext cx="10782300" cy="402494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A1FF"/>
              </a:buClr>
              <a:buSzPts val="2400"/>
              <a:buFont typeface="Arial"/>
              <a:buChar char="•"/>
            </a:pP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Iniciativa de inversión pública formulada y gestionada desde el </a:t>
            </a:r>
            <a:r>
              <a:rPr lang="es-CL" b="1" i="0" u="none" strike="noStrike" cap="none" dirty="0">
                <a:solidFill>
                  <a:srgbClr val="548135"/>
                </a:solidFill>
                <a:latin typeface="Verdana" panose="020B0604030504040204" pitchFamily="34" charset="0"/>
                <a:ea typeface="Verdana" panose="020B0604030504040204" pitchFamily="34" charset="0"/>
                <a:cs typeface="Calibri"/>
                <a:sym typeface="Calibri"/>
              </a:rPr>
              <a:t>CNSPM–SFGP–SERPAT</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 que se encuentra en su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9no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año de implementación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2018-2026).</a:t>
            </a:r>
            <a:endParaRPr dirty="0">
              <a:latin typeface="Verdana" panose="020B0604030504040204" pitchFamily="34" charset="0"/>
              <a:ea typeface="Verdana" panose="020B0604030504040204" pitchFamily="34" charset="0"/>
            </a:endParaRPr>
          </a:p>
          <a:p>
            <a:pPr marL="285750" marR="0" lvl="0" indent="-285750" algn="l" rtl="0">
              <a:lnSpc>
                <a:spcPct val="100000"/>
              </a:lnSpc>
              <a:spcBef>
                <a:spcPts val="2200"/>
              </a:spcBef>
              <a:spcAft>
                <a:spcPts val="0"/>
              </a:spcAft>
              <a:buClr>
                <a:srgbClr val="00A1FF"/>
              </a:buClr>
              <a:buSzPts val="2400"/>
              <a:buFont typeface="Arial"/>
              <a:buChar char="•"/>
            </a:pP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Se crea atendiendo al cumplimiento de la Convención de </a:t>
            </a:r>
            <a:r>
              <a:rPr lang="es-CL" b="1" i="0" u="none" strike="noStrike" cap="none" dirty="0">
                <a:solidFill>
                  <a:srgbClr val="548135"/>
                </a:solidFill>
                <a:latin typeface="Verdana" panose="020B0604030504040204" pitchFamily="34" charset="0"/>
                <a:ea typeface="Verdana" panose="020B0604030504040204" pitchFamily="34" charset="0"/>
                <a:cs typeface="Calibri"/>
                <a:sym typeface="Calibri"/>
              </a:rPr>
              <a:t>Patrimonio Mundial Unesco de 1972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de la que Chile es Estado Parte desde 1980.</a:t>
            </a:r>
            <a:endParaRPr dirty="0">
              <a:latin typeface="Verdana" panose="020B0604030504040204" pitchFamily="34" charset="0"/>
              <a:ea typeface="Verdana" panose="020B0604030504040204" pitchFamily="34" charset="0"/>
            </a:endParaRPr>
          </a:p>
          <a:p>
            <a:pPr marL="285750" indent="-285750">
              <a:spcBef>
                <a:spcPts val="2200"/>
              </a:spcBef>
              <a:buClr>
                <a:srgbClr val="00A1FF"/>
              </a:buClr>
              <a:buSzPts val="2400"/>
              <a:buFont typeface="Arial"/>
              <a:buChar char="•"/>
            </a:pP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Financiamiento exclusivo para Sitios de Patrimonio Mundial que pertenece al </a:t>
            </a:r>
            <a:r>
              <a:rPr lang="es-CL" b="1" i="0" u="none" strike="noStrike" cap="none" dirty="0">
                <a:solidFill>
                  <a:srgbClr val="548135"/>
                </a:solidFill>
                <a:latin typeface="Verdana" panose="020B0604030504040204" pitchFamily="34" charset="0"/>
                <a:ea typeface="Verdana" panose="020B0604030504040204" pitchFamily="34" charset="0"/>
                <a:cs typeface="Calibri"/>
                <a:sym typeface="Calibri"/>
              </a:rPr>
              <a:t>Programa Social Sitios de Patrimonio Mundial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(Ley 20.530 Ministerio Desarrollo Social y Familia</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 Se trata de t</a:t>
            </a:r>
            <a:r>
              <a:rPr lang="es-CL" dirty="0" smtClean="0">
                <a:solidFill>
                  <a:schemeClr val="dk1"/>
                </a:solidFill>
                <a:latin typeface="Verdana" panose="020B0604030504040204" pitchFamily="34" charset="0"/>
                <a:ea typeface="Verdana" panose="020B0604030504040204" pitchFamily="34" charset="0"/>
                <a:cs typeface="Calibri"/>
                <a:sym typeface="Calibri"/>
              </a:rPr>
              <a:t>ransferencias </a:t>
            </a:r>
            <a:r>
              <a:rPr lang="es-CL" dirty="0">
                <a:solidFill>
                  <a:schemeClr val="dk1"/>
                </a:solidFill>
                <a:latin typeface="Verdana" panose="020B0604030504040204" pitchFamily="34" charset="0"/>
                <a:ea typeface="Verdana" panose="020B0604030504040204" pitchFamily="34" charset="0"/>
                <a:cs typeface="Calibri"/>
                <a:sym typeface="Calibri"/>
              </a:rPr>
              <a:t>corrientes al sector privado-Sitios de Patrimonio </a:t>
            </a:r>
            <a:r>
              <a:rPr lang="es-CL" dirty="0" smtClean="0">
                <a:solidFill>
                  <a:schemeClr val="dk1"/>
                </a:solidFill>
                <a:latin typeface="Verdana" panose="020B0604030504040204" pitchFamily="34" charset="0"/>
                <a:ea typeface="Verdana" panose="020B0604030504040204" pitchFamily="34" charset="0"/>
                <a:cs typeface="Calibri"/>
                <a:sym typeface="Calibri"/>
              </a:rPr>
              <a:t>Mundial.</a:t>
            </a:r>
          </a:p>
          <a:p>
            <a:pPr marL="285750" indent="-285750">
              <a:spcBef>
                <a:spcPts val="2200"/>
              </a:spcBef>
              <a:buClr>
                <a:srgbClr val="00A1FF"/>
              </a:buClr>
              <a:buSzPts val="2400"/>
              <a:buFont typeface="Arial"/>
              <a:buChar char="•"/>
            </a:pP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Cuenta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con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$1.767.372.000.- para el año 2026. Incremento de 11,8% respecto al 2025.</a:t>
            </a:r>
            <a:endParaRPr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Tree>
    <p:extLst>
      <p:ext uri="{BB962C8B-B14F-4D97-AF65-F5344CB8AC3E}">
        <p14:creationId xmlns:p14="http://schemas.microsoft.com/office/powerpoint/2010/main" val="4043143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5872"/>
            <a:ext cx="11099800"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Formulación del proyecto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718457" y="714875"/>
            <a:ext cx="4627984" cy="6423042"/>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spcAft>
                <a:spcPts val="1200"/>
              </a:spcAft>
              <a:buClr>
                <a:srgbClr val="00A1FF"/>
              </a:buClr>
              <a:buFontTx/>
              <a:buChar char="-"/>
            </a:pPr>
            <a:r>
              <a:rPr lang="es-MX" sz="1700" b="1" dirty="0" smtClean="0">
                <a:latin typeface="Verdana" panose="020B0604030504040204" pitchFamily="34" charset="0"/>
                <a:ea typeface="Verdana" panose="020B0604030504040204" pitchFamily="34" charset="0"/>
              </a:rPr>
              <a:t>Diagnóstico</a:t>
            </a:r>
            <a:r>
              <a:rPr lang="es-MX" sz="1700" dirty="0" smtClean="0">
                <a:latin typeface="Verdana" panose="020B0604030504040204" pitchFamily="34" charset="0"/>
                <a:ea typeface="Verdana" panose="020B0604030504040204" pitchFamily="34" charset="0"/>
              </a:rPr>
              <a:t>: breve </a:t>
            </a:r>
            <a:r>
              <a:rPr lang="es-MX" sz="1700" dirty="0">
                <a:latin typeface="Verdana" panose="020B0604030504040204" pitchFamily="34" charset="0"/>
                <a:ea typeface="Verdana" panose="020B0604030504040204" pitchFamily="34" charset="0"/>
              </a:rPr>
              <a:t>diagnóstico de la situación actual que señale el estado de conservación e identifique el deterioro y el nivel de afectación, riesgo o amenaza que afectan o pudieran afectar al Sitio y a los bienes objeto del proyecto, según corresponda</a:t>
            </a:r>
            <a:r>
              <a:rPr lang="es-MX" sz="1700" dirty="0" smtClean="0">
                <a:latin typeface="Verdana" panose="020B0604030504040204" pitchFamily="34" charset="0"/>
                <a:ea typeface="Verdana" panose="020B0604030504040204" pitchFamily="34" charset="0"/>
              </a:rPr>
              <a:t>.</a:t>
            </a:r>
          </a:p>
          <a:p>
            <a:pPr algn="just">
              <a:lnSpc>
                <a:spcPct val="140000"/>
              </a:lnSpc>
              <a:spcAft>
                <a:spcPts val="1200"/>
              </a:spcAft>
              <a:buClr>
                <a:srgbClr val="00A1FF"/>
              </a:buClr>
              <a:buFontTx/>
              <a:buChar char="-"/>
            </a:pPr>
            <a:r>
              <a:rPr lang="es-MX" sz="1700" dirty="0" smtClean="0">
                <a:latin typeface="Verdana" panose="020B0604030504040204" pitchFamily="34" charset="0"/>
                <a:ea typeface="Verdana" panose="020B0604030504040204" pitchFamily="34" charset="0"/>
                <a:cs typeface="Verdana" panose="020B0604030504040204" pitchFamily="34" charset="0"/>
              </a:rPr>
              <a:t> Identificar el </a:t>
            </a:r>
            <a:r>
              <a:rPr lang="es-MX" sz="1700" b="1" dirty="0" smtClean="0">
                <a:latin typeface="Verdana" panose="020B0604030504040204" pitchFamily="34" charset="0"/>
                <a:ea typeface="Verdana" panose="020B0604030504040204" pitchFamily="34" charset="0"/>
                <a:cs typeface="Verdana" panose="020B0604030504040204" pitchFamily="34" charset="0"/>
              </a:rPr>
              <a:t>problema</a:t>
            </a:r>
            <a:r>
              <a:rPr lang="es-MX" sz="1700" dirty="0" smtClean="0">
                <a:latin typeface="Verdana" panose="020B0604030504040204" pitchFamily="34" charset="0"/>
                <a:ea typeface="Verdana" panose="020B0604030504040204" pitchFamily="34" charset="0"/>
                <a:cs typeface="Verdana" panose="020B0604030504040204" pitchFamily="34" charset="0"/>
              </a:rPr>
              <a:t> detectado y que se espera abordar con el proyecto.</a:t>
            </a:r>
          </a:p>
          <a:p>
            <a:pPr algn="just">
              <a:lnSpc>
                <a:spcPct val="140000"/>
              </a:lnSpc>
              <a:spcAft>
                <a:spcPts val="1200"/>
              </a:spcAft>
              <a:buClr>
                <a:srgbClr val="00A1FF"/>
              </a:buClr>
              <a:buFontTx/>
              <a:buChar char="-"/>
            </a:pPr>
            <a:r>
              <a:rPr lang="es-MX" sz="1700" dirty="0" smtClean="0">
                <a:latin typeface="Verdana" panose="020B0604030504040204" pitchFamily="34" charset="0"/>
                <a:ea typeface="Verdana" panose="020B0604030504040204" pitchFamily="34" charset="0"/>
                <a:cs typeface="Verdana" panose="020B0604030504040204" pitchFamily="34" charset="0"/>
              </a:rPr>
              <a:t>Identificar los </a:t>
            </a:r>
            <a:r>
              <a:rPr lang="es-MX" sz="1700" b="1" dirty="0" smtClean="0">
                <a:latin typeface="Verdana" panose="020B0604030504040204" pitchFamily="34" charset="0"/>
                <a:ea typeface="Verdana" panose="020B0604030504040204" pitchFamily="34" charset="0"/>
                <a:cs typeface="Verdana" panose="020B0604030504040204" pitchFamily="34" charset="0"/>
              </a:rPr>
              <a:t>efectos o resultados </a:t>
            </a:r>
            <a:r>
              <a:rPr lang="es-MX" sz="1700" dirty="0" smtClean="0">
                <a:latin typeface="Verdana" panose="020B0604030504040204" pitchFamily="34" charset="0"/>
                <a:ea typeface="Verdana" panose="020B0604030504040204" pitchFamily="34" charset="0"/>
                <a:cs typeface="Verdana" panose="020B0604030504040204" pitchFamily="34" charset="0"/>
              </a:rPr>
              <a:t>que se espera producir para contribuir a resolver el problema </a:t>
            </a:r>
            <a:r>
              <a:rPr lang="es-MX" sz="1700" dirty="0" smtClean="0">
                <a:latin typeface="Verdana" panose="020B0604030504040204" pitchFamily="34" charset="0"/>
                <a:ea typeface="Verdana" panose="020B0604030504040204" pitchFamily="34" charset="0"/>
                <a:cs typeface="Verdana" panose="020B0604030504040204" pitchFamily="34" charset="0"/>
              </a:rPr>
              <a:t>detectado.</a:t>
            </a:r>
            <a:endParaRPr lang="es-CL" sz="17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stretch>
            <a:fillRect/>
          </a:stretch>
        </p:blipFill>
        <p:spPr>
          <a:xfrm>
            <a:off x="5720184" y="513184"/>
            <a:ext cx="5974408" cy="5350248"/>
          </a:xfrm>
          <a:prstGeom prst="rect">
            <a:avLst/>
          </a:prstGeom>
        </p:spPr>
      </p:pic>
    </p:spTree>
    <p:extLst>
      <p:ext uri="{BB962C8B-B14F-4D97-AF65-F5344CB8AC3E}">
        <p14:creationId xmlns:p14="http://schemas.microsoft.com/office/powerpoint/2010/main" val="4244798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5872"/>
            <a:ext cx="11099800"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Formulación del proyecto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79714" y="705546"/>
            <a:ext cx="4627984" cy="3661181"/>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00A1FF"/>
              </a:buClr>
              <a:buFontTx/>
              <a:buChar char="-"/>
            </a:pPr>
            <a:r>
              <a:rPr lang="es-CL" sz="1300" dirty="0" smtClean="0">
                <a:latin typeface="Verdana" panose="020B0604030504040204" pitchFamily="34" charset="0"/>
                <a:ea typeface="Verdana" panose="020B0604030504040204" pitchFamily="34" charset="0"/>
                <a:cs typeface="Verdana" panose="020B0604030504040204" pitchFamily="34" charset="0"/>
              </a:rPr>
              <a:t>Señalar si el proyecto se vincula a </a:t>
            </a:r>
            <a:r>
              <a:rPr lang="es-CL" sz="1300" b="1" dirty="0" smtClean="0">
                <a:latin typeface="Verdana" panose="020B0604030504040204" pitchFamily="34" charset="0"/>
                <a:ea typeface="Verdana" panose="020B0604030504040204" pitchFamily="34" charset="0"/>
                <a:cs typeface="Verdana" panose="020B0604030504040204" pitchFamily="34" charset="0"/>
              </a:rPr>
              <a:t>recomendaciones de la UNESCO o del plan de manejo </a:t>
            </a:r>
            <a:r>
              <a:rPr lang="es-CL" sz="1300" dirty="0" smtClean="0">
                <a:latin typeface="Verdana" panose="020B0604030504040204" pitchFamily="34" charset="0"/>
                <a:ea typeface="Verdana" panose="020B0604030504040204" pitchFamily="34" charset="0"/>
                <a:cs typeface="Verdana" panose="020B0604030504040204" pitchFamily="34" charset="0"/>
              </a:rPr>
              <a:t>del Sitio u otro instrumento de gestión</a:t>
            </a:r>
          </a:p>
          <a:p>
            <a:pPr>
              <a:lnSpc>
                <a:spcPct val="140000"/>
              </a:lnSpc>
              <a:spcAft>
                <a:spcPts val="1200"/>
              </a:spcAft>
              <a:buClr>
                <a:srgbClr val="00A1FF"/>
              </a:buClr>
              <a:buFontTx/>
              <a:buChar char="-"/>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802504" y="1838131"/>
            <a:ext cx="4982404" cy="3869094"/>
          </a:xfrm>
          <a:prstGeom prst="rect">
            <a:avLst/>
          </a:prstGeom>
        </p:spPr>
      </p:pic>
      <p:sp>
        <p:nvSpPr>
          <p:cNvPr id="6" name="Marcador de contenido 5">
            <a:extLst>
              <a:ext uri="{FF2B5EF4-FFF2-40B4-BE49-F238E27FC236}">
                <a16:creationId xmlns:a16="http://schemas.microsoft.com/office/drawing/2014/main" id="{37CE9D0A-13DA-F44E-A4E2-6C89E673121F}"/>
              </a:ext>
            </a:extLst>
          </p:cNvPr>
          <p:cNvSpPr txBox="1">
            <a:spLocks/>
          </p:cNvSpPr>
          <p:nvPr/>
        </p:nvSpPr>
        <p:spPr>
          <a:xfrm>
            <a:off x="6086669" y="705545"/>
            <a:ext cx="4627984" cy="3661181"/>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00A1FF"/>
              </a:buClr>
              <a:buFontTx/>
              <a:buChar char="-"/>
            </a:pPr>
            <a:r>
              <a:rPr lang="es-CL" sz="1300" b="1" dirty="0" smtClean="0">
                <a:latin typeface="Verdana" panose="020B0604030504040204" pitchFamily="34" charset="0"/>
                <a:ea typeface="Verdana" panose="020B0604030504040204" pitchFamily="34" charset="0"/>
                <a:cs typeface="Verdana" panose="020B0604030504040204" pitchFamily="34" charset="0"/>
              </a:rPr>
              <a:t>Descripción del proyecto</a:t>
            </a:r>
          </a:p>
          <a:p>
            <a:pPr>
              <a:lnSpc>
                <a:spcPct val="140000"/>
              </a:lnSpc>
              <a:spcAft>
                <a:spcPts val="1200"/>
              </a:spcAft>
              <a:buClr>
                <a:srgbClr val="00A1FF"/>
              </a:buClr>
              <a:buFontTx/>
              <a:buChar char="-"/>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agen 6"/>
          <p:cNvPicPr>
            <a:picLocks noChangeAspect="1"/>
          </p:cNvPicPr>
          <p:nvPr/>
        </p:nvPicPr>
        <p:blipFill>
          <a:blip r:embed="rId3"/>
          <a:stretch>
            <a:fillRect/>
          </a:stretch>
        </p:blipFill>
        <p:spPr>
          <a:xfrm>
            <a:off x="6153236" y="1227936"/>
            <a:ext cx="5613786" cy="2028448"/>
          </a:xfrm>
          <a:prstGeom prst="rect">
            <a:avLst/>
          </a:prstGeom>
        </p:spPr>
      </p:pic>
      <p:sp>
        <p:nvSpPr>
          <p:cNvPr id="8" name="CuadroTexto 7"/>
          <p:cNvSpPr txBox="1"/>
          <p:nvPr/>
        </p:nvSpPr>
        <p:spPr>
          <a:xfrm>
            <a:off x="6436827" y="3400113"/>
            <a:ext cx="2634054" cy="292388"/>
          </a:xfrm>
          <a:prstGeom prst="rect">
            <a:avLst/>
          </a:prstGeom>
          <a:noFill/>
        </p:spPr>
        <p:txBody>
          <a:bodyPr wrap="none" rtlCol="0">
            <a:spAutoFit/>
          </a:bodyPr>
          <a:lstStyle/>
          <a:p>
            <a:r>
              <a:rPr lang="es-CL" sz="1300" b="1" dirty="0" smtClean="0">
                <a:solidFill>
                  <a:srgbClr val="00B0F0"/>
                </a:solidFill>
                <a:latin typeface="Verdana" panose="020B0604030504040204" pitchFamily="34" charset="0"/>
                <a:ea typeface="Verdana" panose="020B0604030504040204" pitchFamily="34" charset="0"/>
              </a:rPr>
              <a:t>- </a:t>
            </a:r>
            <a:r>
              <a:rPr lang="es-CL" sz="1300" b="1" dirty="0" smtClean="0">
                <a:latin typeface="Verdana" panose="020B0604030504040204" pitchFamily="34" charset="0"/>
                <a:ea typeface="Verdana" panose="020B0604030504040204" pitchFamily="34" charset="0"/>
              </a:rPr>
              <a:t>Resultados </a:t>
            </a:r>
            <a:r>
              <a:rPr lang="es-CL" sz="1300" b="1" dirty="0" smtClean="0">
                <a:latin typeface="Verdana" panose="020B0604030504040204" pitchFamily="34" charset="0"/>
                <a:ea typeface="Verdana" panose="020B0604030504040204" pitchFamily="34" charset="0"/>
              </a:rPr>
              <a:t>del proyecto </a:t>
            </a:r>
            <a:endParaRPr lang="es-CL" sz="1300" b="1" dirty="0">
              <a:latin typeface="Verdana" panose="020B0604030504040204" pitchFamily="34" charset="0"/>
              <a:ea typeface="Verdana" panose="020B0604030504040204" pitchFamily="34" charset="0"/>
            </a:endParaRPr>
          </a:p>
        </p:txBody>
      </p:sp>
      <p:pic>
        <p:nvPicPr>
          <p:cNvPr id="9" name="Imagen 8"/>
          <p:cNvPicPr>
            <a:picLocks noChangeAspect="1"/>
          </p:cNvPicPr>
          <p:nvPr/>
        </p:nvPicPr>
        <p:blipFill>
          <a:blip r:embed="rId4"/>
          <a:stretch>
            <a:fillRect/>
          </a:stretch>
        </p:blipFill>
        <p:spPr>
          <a:xfrm>
            <a:off x="6086669" y="3841135"/>
            <a:ext cx="5672087" cy="2161525"/>
          </a:xfrm>
          <a:prstGeom prst="rect">
            <a:avLst/>
          </a:prstGeom>
        </p:spPr>
      </p:pic>
    </p:spTree>
    <p:extLst>
      <p:ext uri="{BB962C8B-B14F-4D97-AF65-F5344CB8AC3E}">
        <p14:creationId xmlns:p14="http://schemas.microsoft.com/office/powerpoint/2010/main" val="4246654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5872"/>
            <a:ext cx="11099800"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Formulación del proyecto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979714" y="705546"/>
            <a:ext cx="4627984" cy="3661181"/>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00A1FF"/>
              </a:buClr>
              <a:buFontTx/>
              <a:buChar char="-"/>
            </a:pPr>
            <a:r>
              <a:rPr lang="es-CL" sz="1300" b="1" dirty="0" smtClean="0">
                <a:latin typeface="Verdana" panose="020B0604030504040204" pitchFamily="34" charset="0"/>
                <a:ea typeface="Verdana" panose="020B0604030504040204" pitchFamily="34" charset="0"/>
                <a:cs typeface="Verdana" panose="020B0604030504040204" pitchFamily="34" charset="0"/>
              </a:rPr>
              <a:t>Actividades del proyecto:</a:t>
            </a:r>
            <a:r>
              <a:rPr lang="es-CL" sz="1300" dirty="0">
                <a:latin typeface="Verdana" panose="020B0604030504040204" pitchFamily="34" charset="0"/>
                <a:ea typeface="Verdana" panose="020B0604030504040204" pitchFamily="34" charset="0"/>
                <a:cs typeface="Verdana" panose="020B0604030504040204" pitchFamily="34" charset="0"/>
              </a:rPr>
              <a:t> </a:t>
            </a:r>
            <a:r>
              <a:rPr lang="es-CL" sz="1300" dirty="0" smtClean="0">
                <a:latin typeface="Verdana" panose="020B0604030504040204" pitchFamily="34" charset="0"/>
                <a:ea typeface="Verdana" panose="020B0604030504040204" pitchFamily="34" charset="0"/>
                <a:cs typeface="Verdana" panose="020B0604030504040204" pitchFamily="34" charset="0"/>
              </a:rPr>
              <a:t>señalar el número de resultado vinculado y el medio de verificación, el que se deberá reportar posteriormente en los informes </a:t>
            </a:r>
            <a:r>
              <a:rPr lang="es-CL" sz="1300" dirty="0" smtClean="0">
                <a:latin typeface="Verdana" panose="020B0604030504040204" pitchFamily="34" charset="0"/>
                <a:ea typeface="Verdana" panose="020B0604030504040204" pitchFamily="34" charset="0"/>
                <a:cs typeface="Verdana" panose="020B0604030504040204" pitchFamily="34" charset="0"/>
              </a:rPr>
              <a:t>técnicos</a:t>
            </a:r>
            <a:r>
              <a:rPr lang="es-CL" sz="1300" dirty="0" smtClean="0">
                <a:latin typeface="Verdana" panose="020B0604030504040204" pitchFamily="34" charset="0"/>
                <a:ea typeface="Verdana" panose="020B0604030504040204" pitchFamily="34" charset="0"/>
                <a:cs typeface="Verdana" panose="020B0604030504040204" pitchFamily="34" charset="0"/>
              </a:rPr>
              <a:t>, ya que esta tabla será parte integrante del convenio.</a:t>
            </a:r>
            <a:r>
              <a:rPr lang="es-CL" sz="1300" dirty="0" smtClean="0">
                <a:latin typeface="Verdana" panose="020B0604030504040204" pitchFamily="34" charset="0"/>
                <a:ea typeface="Verdana" panose="020B0604030504040204" pitchFamily="34" charset="0"/>
                <a:cs typeface="Verdana" panose="020B0604030504040204" pitchFamily="34" charset="0"/>
              </a:rPr>
              <a:t> </a:t>
            </a:r>
            <a:endParaRPr lang="es-CL" sz="1300" b="1" dirty="0" smtClean="0">
              <a:latin typeface="Verdana" panose="020B0604030504040204" pitchFamily="34" charset="0"/>
              <a:ea typeface="Verdana" panose="020B0604030504040204" pitchFamily="34" charset="0"/>
              <a:cs typeface="Verdana" panose="020B0604030504040204" pitchFamily="34" charset="0"/>
            </a:endParaRPr>
          </a:p>
          <a:p>
            <a:pPr>
              <a:lnSpc>
                <a:spcPct val="140000"/>
              </a:lnSpc>
              <a:spcAft>
                <a:spcPts val="1200"/>
              </a:spcAft>
              <a:buClr>
                <a:srgbClr val="00A1FF"/>
              </a:buClr>
              <a:buFontTx/>
              <a:buChar char="-"/>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6" name="Marcador de contenido 5">
            <a:extLst>
              <a:ext uri="{FF2B5EF4-FFF2-40B4-BE49-F238E27FC236}">
                <a16:creationId xmlns:a16="http://schemas.microsoft.com/office/drawing/2014/main" id="{37CE9D0A-13DA-F44E-A4E2-6C89E673121F}"/>
              </a:ext>
            </a:extLst>
          </p:cNvPr>
          <p:cNvSpPr txBox="1">
            <a:spLocks/>
          </p:cNvSpPr>
          <p:nvPr/>
        </p:nvSpPr>
        <p:spPr>
          <a:xfrm>
            <a:off x="6086669" y="705545"/>
            <a:ext cx="4627984" cy="3661181"/>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00A1FF"/>
              </a:buClr>
              <a:buFontTx/>
              <a:buChar char="-"/>
            </a:pPr>
            <a:r>
              <a:rPr lang="es-CL" sz="1300" b="1" dirty="0" smtClean="0">
                <a:latin typeface="Verdana" panose="020B0604030504040204" pitchFamily="34" charset="0"/>
                <a:ea typeface="Verdana" panose="020B0604030504040204" pitchFamily="34" charset="0"/>
                <a:cs typeface="Verdana" panose="020B0604030504040204" pitchFamily="34" charset="0"/>
              </a:rPr>
              <a:t>Duración e inicio estimado del proyecto: </a:t>
            </a:r>
            <a:r>
              <a:rPr lang="es-CL" sz="1300" dirty="0" smtClean="0">
                <a:latin typeface="Verdana" panose="020B0604030504040204" pitchFamily="34" charset="0"/>
                <a:ea typeface="Verdana" panose="020B0604030504040204" pitchFamily="34" charset="0"/>
                <a:cs typeface="Verdana" panose="020B0604030504040204" pitchFamily="34" charset="0"/>
              </a:rPr>
              <a:t>debe tener relación con el cronograma que se adjuntará como documento obligatorio, en el cual se debe indicar la programación mensual de las actividades del proyecto. </a:t>
            </a:r>
            <a:endParaRPr lang="es-CL" sz="1300" b="1" dirty="0" smtClean="0">
              <a:latin typeface="Verdana" panose="020B0604030504040204" pitchFamily="34" charset="0"/>
              <a:ea typeface="Verdana" panose="020B0604030504040204" pitchFamily="34" charset="0"/>
              <a:cs typeface="Verdana" panose="020B0604030504040204" pitchFamily="34" charset="0"/>
            </a:endParaRPr>
          </a:p>
          <a:p>
            <a:pPr>
              <a:lnSpc>
                <a:spcPct val="140000"/>
              </a:lnSpc>
              <a:spcAft>
                <a:spcPts val="1200"/>
              </a:spcAft>
              <a:buClr>
                <a:srgbClr val="00A1FF"/>
              </a:buClr>
              <a:buFontTx/>
              <a:buChar char="-"/>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stretch>
            <a:fillRect/>
          </a:stretch>
        </p:blipFill>
        <p:spPr>
          <a:xfrm>
            <a:off x="534696" y="2425960"/>
            <a:ext cx="5376894" cy="2388160"/>
          </a:xfrm>
          <a:prstGeom prst="rect">
            <a:avLst/>
          </a:prstGeom>
        </p:spPr>
      </p:pic>
      <p:pic>
        <p:nvPicPr>
          <p:cNvPr id="10" name="Imagen 9"/>
          <p:cNvPicPr>
            <a:picLocks noChangeAspect="1"/>
          </p:cNvPicPr>
          <p:nvPr/>
        </p:nvPicPr>
        <p:blipFill>
          <a:blip r:embed="rId3"/>
          <a:stretch>
            <a:fillRect/>
          </a:stretch>
        </p:blipFill>
        <p:spPr>
          <a:xfrm>
            <a:off x="6215281" y="2425960"/>
            <a:ext cx="5303359" cy="2176279"/>
          </a:xfrm>
          <a:prstGeom prst="rect">
            <a:avLst/>
          </a:prstGeom>
        </p:spPr>
      </p:pic>
    </p:spTree>
    <p:extLst>
      <p:ext uri="{BB962C8B-B14F-4D97-AF65-F5344CB8AC3E}">
        <p14:creationId xmlns:p14="http://schemas.microsoft.com/office/powerpoint/2010/main" val="338638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5872"/>
            <a:ext cx="11099800" cy="709003"/>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Formulación del proyecto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835385" y="920149"/>
            <a:ext cx="4301412" cy="4902153"/>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1600" b="1" dirty="0" smtClean="0">
                <a:latin typeface="Verdana" panose="020B0604030504040204" pitchFamily="34" charset="0"/>
                <a:ea typeface="Verdana" panose="020B0604030504040204" pitchFamily="34" charset="0"/>
                <a:cs typeface="Verdana" panose="020B0604030504040204" pitchFamily="34" charset="0"/>
              </a:rPr>
              <a:t>Presupuesto</a:t>
            </a:r>
            <a:r>
              <a:rPr lang="es-CL" sz="1600" dirty="0">
                <a:latin typeface="Verdana" panose="020B0604030504040204" pitchFamily="34" charset="0"/>
                <a:ea typeface="Verdana" panose="020B0604030504040204" pitchFamily="34" charset="0"/>
                <a:cs typeface="Verdana" panose="020B0604030504040204" pitchFamily="34" charset="0"/>
              </a:rPr>
              <a:t> </a:t>
            </a:r>
            <a:r>
              <a:rPr lang="es-CL" sz="1600" dirty="0">
                <a:latin typeface="Verdana" panose="020B0604030504040204" pitchFamily="34" charset="0"/>
                <a:ea typeface="Verdana" panose="020B0604030504040204" pitchFamily="34" charset="0"/>
              </a:rPr>
              <a:t>El Comité podrá resolver que se financie todo o solo una parte del presupuesto informado en cada proyecto, y podrá resolver una programación presupuestaria diferente de la presentada, velando por la equidad y armonía en la distribución de los recursos disponibles entre los </a:t>
            </a:r>
            <a:r>
              <a:rPr lang="es-CL" sz="1600" dirty="0" smtClean="0">
                <a:latin typeface="Verdana" panose="020B0604030504040204" pitchFamily="34" charset="0"/>
                <a:ea typeface="Verdana" panose="020B0604030504040204" pitchFamily="34" charset="0"/>
              </a:rPr>
              <a:t>SPM</a:t>
            </a:r>
            <a:r>
              <a:rPr lang="es-CL" sz="1600" dirty="0" smtClean="0">
                <a:latin typeface="Verdana" panose="020B0604030504040204" pitchFamily="34" charset="0"/>
                <a:ea typeface="Verdana" panose="020B0604030504040204" pitchFamily="34" charset="0"/>
              </a:rPr>
              <a:t>.</a:t>
            </a:r>
          </a:p>
          <a:p>
            <a:pPr marL="0" indent="0" algn="just">
              <a:buNone/>
            </a:pPr>
            <a:r>
              <a:rPr lang="es-CL" sz="1600" dirty="0" smtClean="0">
                <a:latin typeface="Verdana" panose="020B0604030504040204" pitchFamily="34" charset="0"/>
                <a:ea typeface="Verdana" panose="020B0604030504040204" pitchFamily="34" charset="0"/>
              </a:rPr>
              <a:t> Cada </a:t>
            </a:r>
            <a:r>
              <a:rPr lang="es-CL" sz="1600" dirty="0">
                <a:latin typeface="Verdana" panose="020B0604030504040204" pitchFamily="34" charset="0"/>
                <a:ea typeface="Verdana" panose="020B0604030504040204" pitchFamily="34" charset="0"/>
              </a:rPr>
              <a:t>proyecto presentado deberá adjuntar de manera obligatoria el Anexo </a:t>
            </a:r>
            <a:r>
              <a:rPr lang="es-CL" sz="1600" dirty="0" smtClean="0">
                <a:latin typeface="Verdana" panose="020B0604030504040204" pitchFamily="34" charset="0"/>
                <a:ea typeface="Verdana" panose="020B0604030504040204" pitchFamily="34" charset="0"/>
              </a:rPr>
              <a:t>de Detalle Presupuestario</a:t>
            </a:r>
            <a:r>
              <a:rPr lang="es-CL" sz="1600" dirty="0">
                <a:latin typeface="Verdana" panose="020B0604030504040204" pitchFamily="34" charset="0"/>
                <a:ea typeface="Verdana" panose="020B0604030504040204" pitchFamily="34" charset="0"/>
              </a:rPr>
              <a:t>, donde se desglosen los montos solicitados por </a:t>
            </a:r>
            <a:r>
              <a:rPr lang="es-CL" sz="1600" dirty="0" smtClean="0">
                <a:latin typeface="Verdana" panose="020B0604030504040204" pitchFamily="34" charset="0"/>
                <a:ea typeface="Verdana" panose="020B0604030504040204" pitchFamily="34" charset="0"/>
              </a:rPr>
              <a:t>ítem y </a:t>
            </a:r>
            <a:r>
              <a:rPr lang="es-CL" sz="1600" dirty="0">
                <a:latin typeface="Verdana" panose="020B0604030504040204" pitchFamily="34" charset="0"/>
                <a:ea typeface="Verdana" panose="020B0604030504040204" pitchFamily="34" charset="0"/>
              </a:rPr>
              <a:t>categoría de </a:t>
            </a:r>
            <a:r>
              <a:rPr lang="es-CL" sz="1600" dirty="0" smtClean="0">
                <a:latin typeface="Verdana" panose="020B0604030504040204" pitchFamily="34" charset="0"/>
                <a:ea typeface="Verdana" panose="020B0604030504040204" pitchFamily="34" charset="0"/>
              </a:rPr>
              <a:t>gastos.</a:t>
            </a:r>
          </a:p>
          <a:p>
            <a:pPr marL="0" indent="0" algn="just">
              <a:buNone/>
            </a:pPr>
            <a:r>
              <a:rPr lang="es-CL" sz="1600" dirty="0" smtClean="0">
                <a:latin typeface="Verdana" panose="020B0604030504040204" pitchFamily="34" charset="0"/>
                <a:ea typeface="Verdana" panose="020B0604030504040204" pitchFamily="34" charset="0"/>
              </a:rPr>
              <a:t>En el caso que un proyecto resulte seleccionado, se solicitará que la entidad beneficiaria realice las actualizaciones, ajustes y desglose mensual necesarios para la programación, actividades o ítems de gastos, siempre que no se alteren la naturaleza de los mismos. </a:t>
            </a:r>
          </a:p>
          <a:p>
            <a:pPr marL="0" indent="0">
              <a:buNone/>
            </a:pPr>
            <a:endParaRPr lang="es-MX" sz="1400" dirty="0" smtClean="0">
              <a:latin typeface="Verdana" panose="020B0604030504040204" pitchFamily="34" charset="0"/>
              <a:ea typeface="Verdana" panose="020B0604030504040204" pitchFamily="34" charset="0"/>
            </a:endParaRPr>
          </a:p>
          <a:p>
            <a:pPr lvl="1"/>
            <a:endParaRPr lang="es-CL" sz="1400" dirty="0">
              <a:solidFill>
                <a:srgbClr val="0C4581"/>
              </a:solidFill>
            </a:endParaRPr>
          </a:p>
          <a:p>
            <a:pPr>
              <a:lnSpc>
                <a:spcPct val="140000"/>
              </a:lnSpc>
              <a:spcAft>
                <a:spcPts val="1200"/>
              </a:spcAft>
              <a:buClr>
                <a:srgbClr val="00A1FF"/>
              </a:buClr>
              <a:buFontTx/>
              <a:buChar char="-"/>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6100772" y="581475"/>
            <a:ext cx="5127253" cy="5464762"/>
          </a:xfrm>
          <a:prstGeom prst="rect">
            <a:avLst/>
          </a:prstGeom>
        </p:spPr>
      </p:pic>
    </p:spTree>
    <p:extLst>
      <p:ext uri="{BB962C8B-B14F-4D97-AF65-F5344CB8AC3E}">
        <p14:creationId xmlns:p14="http://schemas.microsoft.com/office/powerpoint/2010/main" val="1565695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647271"/>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800" b="1" dirty="0" smtClean="0">
                <a:latin typeface="Verdana" panose="020B0604030504040204" pitchFamily="34" charset="0"/>
                <a:ea typeface="Verdana" panose="020B0604030504040204" pitchFamily="34" charset="0"/>
                <a:cs typeface="Verdana" panose="020B0604030504040204" pitchFamily="34" charset="0"/>
              </a:rPr>
              <a:t>Impacto social del proyecto</a:t>
            </a:r>
            <a:endParaRPr lang="es-CL" sz="1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746968" y="1013887"/>
            <a:ext cx="4668289"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874270" y="761960"/>
            <a:ext cx="5296462" cy="5583165"/>
          </a:xfrm>
          <a:prstGeom prst="rect">
            <a:avLst/>
          </a:prstGeom>
        </p:spPr>
      </p:pic>
      <p:pic>
        <p:nvPicPr>
          <p:cNvPr id="3" name="Imagen 2"/>
          <p:cNvPicPr>
            <a:picLocks noChangeAspect="1"/>
          </p:cNvPicPr>
          <p:nvPr/>
        </p:nvPicPr>
        <p:blipFill>
          <a:blip r:embed="rId3"/>
          <a:stretch>
            <a:fillRect/>
          </a:stretch>
        </p:blipFill>
        <p:spPr>
          <a:xfrm>
            <a:off x="6632769" y="793102"/>
            <a:ext cx="5186500" cy="5461559"/>
          </a:xfrm>
          <a:prstGeom prst="rect">
            <a:avLst/>
          </a:prstGeom>
        </p:spPr>
      </p:pic>
    </p:spTree>
    <p:extLst>
      <p:ext uri="{BB962C8B-B14F-4D97-AF65-F5344CB8AC3E}">
        <p14:creationId xmlns:p14="http://schemas.microsoft.com/office/powerpoint/2010/main" val="483889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647271"/>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800" b="1" dirty="0" smtClean="0">
                <a:latin typeface="Verdana" panose="020B0604030504040204" pitchFamily="34" charset="0"/>
                <a:ea typeface="Verdana" panose="020B0604030504040204" pitchFamily="34" charset="0"/>
                <a:cs typeface="Verdana" panose="020B0604030504040204" pitchFamily="34" charset="0"/>
              </a:rPr>
              <a:t>Impacto social del proyecto</a:t>
            </a:r>
            <a:endParaRPr lang="es-CL" sz="1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746968" y="1013887"/>
            <a:ext cx="4668289" cy="399634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1200"/>
              </a:spcAft>
              <a:buClr>
                <a:srgbClr val="00A1FF"/>
              </a:buClr>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agen 6"/>
          <p:cNvPicPr>
            <a:picLocks noChangeAspect="1"/>
          </p:cNvPicPr>
          <p:nvPr/>
        </p:nvPicPr>
        <p:blipFill>
          <a:blip r:embed="rId2"/>
          <a:stretch>
            <a:fillRect/>
          </a:stretch>
        </p:blipFill>
        <p:spPr>
          <a:xfrm>
            <a:off x="2390192" y="793102"/>
            <a:ext cx="6963747" cy="5677692"/>
          </a:xfrm>
          <a:prstGeom prst="rect">
            <a:avLst/>
          </a:prstGeom>
        </p:spPr>
      </p:pic>
    </p:spTree>
    <p:extLst>
      <p:ext uri="{BB962C8B-B14F-4D97-AF65-F5344CB8AC3E}">
        <p14:creationId xmlns:p14="http://schemas.microsoft.com/office/powerpoint/2010/main" val="2039200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13255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Coordinación y equipo de trabajo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1259633" y="1203649"/>
            <a:ext cx="8481527" cy="4357397"/>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dirty="0">
                <a:latin typeface="Verdana" panose="020B0604030504040204" pitchFamily="34" charset="0"/>
                <a:ea typeface="Verdana" panose="020B0604030504040204" pitchFamily="34" charset="0"/>
              </a:rPr>
              <a:t>La persona coordinadora deberá ser diferente de la persona encarga de </a:t>
            </a:r>
            <a:r>
              <a:rPr lang="es-MX" sz="1800" dirty="0" err="1">
                <a:latin typeface="Verdana" panose="020B0604030504040204" pitchFamily="34" charset="0"/>
                <a:ea typeface="Verdana" panose="020B0604030504040204" pitchFamily="34" charset="0"/>
              </a:rPr>
              <a:t>de</a:t>
            </a:r>
            <a:r>
              <a:rPr lang="es-MX" sz="1800" dirty="0">
                <a:latin typeface="Verdana" panose="020B0604030504040204" pitchFamily="34" charset="0"/>
                <a:ea typeface="Verdana" panose="020B0604030504040204" pitchFamily="34" charset="0"/>
              </a:rPr>
              <a:t> las rendiciones financieras.</a:t>
            </a:r>
          </a:p>
          <a:p>
            <a:pPr marL="0" indent="0">
              <a:buNone/>
            </a:pPr>
            <a:r>
              <a:rPr lang="es-MX" sz="1800" dirty="0">
                <a:latin typeface="Verdana" panose="020B0604030504040204" pitchFamily="34" charset="0"/>
                <a:ea typeface="Verdana" panose="020B0604030504040204" pitchFamily="34" charset="0"/>
              </a:rPr>
              <a:t/>
            </a:r>
            <a:br>
              <a:rPr lang="es-MX" sz="1800" dirty="0">
                <a:latin typeface="Verdana" panose="020B0604030504040204" pitchFamily="34" charset="0"/>
                <a:ea typeface="Verdana" panose="020B0604030504040204" pitchFamily="34" charset="0"/>
              </a:rPr>
            </a:br>
            <a:r>
              <a:rPr lang="es-MX" sz="1800" dirty="0">
                <a:latin typeface="Verdana" panose="020B0604030504040204" pitchFamily="34" charset="0"/>
                <a:ea typeface="Verdana" panose="020B0604030504040204" pitchFamily="34" charset="0"/>
              </a:rPr>
              <a:t>El equipo de trabajo </a:t>
            </a:r>
            <a:r>
              <a:rPr lang="es-MX" sz="1800" dirty="0" smtClean="0">
                <a:latin typeface="Verdana" panose="020B0604030504040204" pitchFamily="34" charset="0"/>
                <a:ea typeface="Verdana" panose="020B0604030504040204" pitchFamily="34" charset="0"/>
              </a:rPr>
              <a:t>debe </a:t>
            </a:r>
            <a:r>
              <a:rPr lang="es-MX" sz="1800" dirty="0">
                <a:latin typeface="Verdana" panose="020B0604030504040204" pitchFamily="34" charset="0"/>
                <a:ea typeface="Verdana" panose="020B0604030504040204" pitchFamily="34" charset="0"/>
              </a:rPr>
              <a:t>contar </a:t>
            </a:r>
            <a:r>
              <a:rPr lang="es-MX" sz="1800" dirty="0" smtClean="0">
                <a:latin typeface="Verdana" panose="020B0604030504040204" pitchFamily="34" charset="0"/>
                <a:ea typeface="Verdana" panose="020B0604030504040204" pitchFamily="34" charset="0"/>
              </a:rPr>
              <a:t>al menos con </a:t>
            </a:r>
            <a:r>
              <a:rPr lang="es-MX" sz="1800" dirty="0">
                <a:latin typeface="Verdana" panose="020B0604030504040204" pitchFamily="34" charset="0"/>
                <a:ea typeface="Verdana" panose="020B0604030504040204" pitchFamily="34" charset="0"/>
              </a:rPr>
              <a:t>un revisor </a:t>
            </a:r>
            <a:r>
              <a:rPr lang="es-MX" sz="1800" dirty="0" smtClean="0">
                <a:latin typeface="Verdana" panose="020B0604030504040204" pitchFamily="34" charset="0"/>
                <a:ea typeface="Verdana" panose="020B0604030504040204" pitchFamily="34" charset="0"/>
              </a:rPr>
              <a:t>financiero.</a:t>
            </a:r>
            <a:r>
              <a:rPr lang="es-MX" sz="1800" dirty="0">
                <a:latin typeface="Verdana" panose="020B0604030504040204" pitchFamily="34" charset="0"/>
                <a:ea typeface="Verdana" panose="020B0604030504040204" pitchFamily="34" charset="0"/>
              </a:rPr>
              <a:t> </a:t>
            </a:r>
          </a:p>
          <a:p>
            <a:endParaRPr lang="es-CL" sz="2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1745792" y="2817621"/>
            <a:ext cx="7020905" cy="3200847"/>
          </a:xfrm>
          <a:prstGeom prst="rect">
            <a:avLst/>
          </a:prstGeom>
        </p:spPr>
      </p:pic>
    </p:spTree>
    <p:extLst>
      <p:ext uri="{BB962C8B-B14F-4D97-AF65-F5344CB8AC3E}">
        <p14:creationId xmlns:p14="http://schemas.microsoft.com/office/powerpoint/2010/main" val="337242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731247"/>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Coordinación y equipo de trabajo</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727788" y="877078"/>
            <a:ext cx="4655976" cy="5542383"/>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500" dirty="0">
                <a:latin typeface="Verdana" panose="020B0604030504040204" pitchFamily="34" charset="0"/>
                <a:ea typeface="Verdana" panose="020B0604030504040204" pitchFamily="34" charset="0"/>
              </a:rPr>
              <a:t>I</a:t>
            </a:r>
            <a:r>
              <a:rPr lang="es-MX" sz="1500" dirty="0" smtClean="0">
                <a:latin typeface="Verdana" panose="020B0604030504040204" pitchFamily="34" charset="0"/>
                <a:ea typeface="Verdana" panose="020B0604030504040204" pitchFamily="34" charset="0"/>
              </a:rPr>
              <a:t>ncorpora </a:t>
            </a:r>
            <a:r>
              <a:rPr lang="es-MX" sz="1500" dirty="0" smtClean="0">
                <a:latin typeface="Verdana" panose="020B0604030504040204" pitchFamily="34" charset="0"/>
                <a:ea typeface="Verdana" panose="020B0604030504040204" pitchFamily="34" charset="0"/>
              </a:rPr>
              <a:t>la opción de  </a:t>
            </a:r>
            <a:r>
              <a:rPr lang="es-MX" sz="1500" dirty="0">
                <a:latin typeface="Verdana" panose="020B0604030504040204" pitchFamily="34" charset="0"/>
                <a:ea typeface="Verdana" panose="020B0604030504040204" pitchFamily="34" charset="0"/>
              </a:rPr>
              <a:t>ingresar </a:t>
            </a:r>
            <a:r>
              <a:rPr lang="es-MX" sz="1500" dirty="0" smtClean="0">
                <a:latin typeface="Verdana" panose="020B0604030504040204" pitchFamily="34" charset="0"/>
                <a:ea typeface="Verdana" panose="020B0604030504040204" pitchFamily="34" charset="0"/>
              </a:rPr>
              <a:t>el </a:t>
            </a:r>
            <a:r>
              <a:rPr lang="es-MX" sz="1500" b="1" dirty="0">
                <a:latin typeface="Verdana" panose="020B0604030504040204" pitchFamily="34" charset="0"/>
                <a:ea typeface="Verdana" panose="020B0604030504040204" pitchFamily="34" charset="0"/>
              </a:rPr>
              <a:t>nombre </a:t>
            </a:r>
            <a:r>
              <a:rPr lang="es-MX" sz="1500" b="1" dirty="0" smtClean="0">
                <a:latin typeface="Verdana" panose="020B0604030504040204" pitchFamily="34" charset="0"/>
                <a:ea typeface="Verdana" panose="020B0604030504040204" pitchFamily="34" charset="0"/>
              </a:rPr>
              <a:t>social</a:t>
            </a:r>
            <a:r>
              <a:rPr lang="es-MX" sz="1500" dirty="0" smtClean="0">
                <a:latin typeface="Verdana" panose="020B0604030504040204" pitchFamily="34" charset="0"/>
                <a:ea typeface="Verdana" panose="020B0604030504040204" pitchFamily="34" charset="0"/>
              </a:rPr>
              <a:t>, en caso de que consideres </a:t>
            </a:r>
            <a:r>
              <a:rPr lang="es-MX" sz="1500" dirty="0">
                <a:latin typeface="Verdana" panose="020B0604030504040204" pitchFamily="34" charset="0"/>
                <a:ea typeface="Verdana" panose="020B0604030504040204" pitchFamily="34" charset="0"/>
              </a:rPr>
              <a:t>que el nombre registrado en tu acta de inscripción de nacimiento difiere de tu expresión y/o identidad de género</a:t>
            </a:r>
            <a:r>
              <a:rPr lang="es-MX" sz="1500" dirty="0" smtClean="0">
                <a:latin typeface="Verdana" panose="020B0604030504040204" pitchFamily="34" charset="0"/>
                <a:ea typeface="Verdana" panose="020B0604030504040204" pitchFamily="34" charset="0"/>
              </a:rPr>
              <a:t>. Es opcional y se solicita para asegurar un trato respetuoso con tu identidad. </a:t>
            </a:r>
            <a:endParaRPr lang="es-MX" sz="1500" dirty="0">
              <a:latin typeface="Verdana" panose="020B0604030504040204" pitchFamily="34" charset="0"/>
              <a:ea typeface="Verdana" panose="020B0604030504040204" pitchFamily="34" charset="0"/>
            </a:endParaRPr>
          </a:p>
          <a:p>
            <a:pPr marL="0" indent="0" algn="just">
              <a:buNone/>
            </a:pPr>
            <a:r>
              <a:rPr lang="es-MX" sz="1500" dirty="0" smtClean="0">
                <a:latin typeface="Verdana" panose="020B0604030504040204" pitchFamily="34" charset="0"/>
                <a:ea typeface="Verdana" panose="020B0604030504040204" pitchFamily="34" charset="0"/>
              </a:rPr>
              <a:t>También se incorpora la opción de ingresar el género con el cual te identificas, además del sexo.</a:t>
            </a:r>
          </a:p>
          <a:p>
            <a:pPr algn="just">
              <a:buFont typeface="Wingdings" panose="05000000000000000000" pitchFamily="2" charset="2"/>
              <a:buChar char="v"/>
            </a:pPr>
            <a:r>
              <a:rPr lang="es-MX" sz="1500" dirty="0" smtClean="0">
                <a:latin typeface="Verdana" panose="020B0604030504040204" pitchFamily="34" charset="0"/>
                <a:ea typeface="Verdana" panose="020B0604030504040204" pitchFamily="34" charset="0"/>
              </a:rPr>
              <a:t>Sexo</a:t>
            </a:r>
            <a:r>
              <a:rPr lang="es-MX" sz="1500" dirty="0" smtClean="0">
                <a:latin typeface="Verdana" panose="020B0604030504040204" pitchFamily="34" charset="0"/>
                <a:ea typeface="Verdana" panose="020B0604030504040204" pitchFamily="34" charset="0"/>
              </a:rPr>
              <a:t>: mujer, hombre, intersexual</a:t>
            </a:r>
            <a:r>
              <a:rPr lang="es-MX" sz="1500" dirty="0" smtClean="0">
                <a:latin typeface="Verdana" panose="020B0604030504040204" pitchFamily="34" charset="0"/>
                <a:ea typeface="Verdana" panose="020B0604030504040204" pitchFamily="34" charset="0"/>
              </a:rPr>
              <a:t>, otros.            </a:t>
            </a:r>
            <a:endParaRPr lang="es-MX" sz="1500" dirty="0" smtClean="0">
              <a:latin typeface="Verdana" panose="020B0604030504040204" pitchFamily="34" charset="0"/>
              <a:ea typeface="Verdana" panose="020B0604030504040204" pitchFamily="34" charset="0"/>
            </a:endParaRPr>
          </a:p>
          <a:p>
            <a:pPr algn="just">
              <a:buFont typeface="Wingdings" panose="05000000000000000000" pitchFamily="2" charset="2"/>
              <a:buChar char="v"/>
            </a:pPr>
            <a:r>
              <a:rPr lang="es-MX" sz="1500" dirty="0">
                <a:latin typeface="Verdana" panose="020B0604030504040204" pitchFamily="34" charset="0"/>
                <a:ea typeface="Verdana" panose="020B0604030504040204" pitchFamily="34" charset="0"/>
              </a:rPr>
              <a:t> </a:t>
            </a:r>
            <a:r>
              <a:rPr lang="es-MX" sz="1500" dirty="0" smtClean="0">
                <a:latin typeface="Verdana" panose="020B0604030504040204" pitchFamily="34" charset="0"/>
                <a:ea typeface="Verdana" panose="020B0604030504040204" pitchFamily="34" charset="0"/>
              </a:rPr>
              <a:t>Género</a:t>
            </a:r>
            <a:r>
              <a:rPr lang="es-MX" sz="1500" dirty="0" smtClean="0">
                <a:latin typeface="Verdana" panose="020B0604030504040204" pitchFamily="34" charset="0"/>
                <a:ea typeface="Verdana" panose="020B0604030504040204" pitchFamily="34" charset="0"/>
              </a:rPr>
              <a:t>: incluye </a:t>
            </a:r>
            <a:r>
              <a:rPr lang="es-MX" sz="1500" dirty="0">
                <a:latin typeface="Verdana" panose="020B0604030504040204" pitchFamily="34" charset="0"/>
                <a:ea typeface="Verdana" panose="020B0604030504040204" pitchFamily="34" charset="0"/>
              </a:rPr>
              <a:t>tanto la identidad de género </a:t>
            </a:r>
            <a:r>
              <a:rPr lang="es-MX" sz="1500" dirty="0" smtClean="0">
                <a:latin typeface="Verdana" panose="020B0604030504040204" pitchFamily="34" charset="0"/>
                <a:ea typeface="Verdana" panose="020B0604030504040204" pitchFamily="34" charset="0"/>
              </a:rPr>
              <a:t>(</a:t>
            </a:r>
            <a:r>
              <a:rPr lang="es-MX" sz="1500" dirty="0">
                <a:latin typeface="Verdana" panose="020B0604030504040204" pitchFamily="34" charset="0"/>
                <a:ea typeface="Verdana" panose="020B0604030504040204" pitchFamily="34" charset="0"/>
              </a:rPr>
              <a:t>la </a:t>
            </a:r>
            <a:r>
              <a:rPr lang="es-MX" sz="1500" dirty="0" smtClean="0">
                <a:latin typeface="Verdana" panose="020B0604030504040204" pitchFamily="34" charset="0"/>
                <a:ea typeface="Verdana" panose="020B0604030504040204" pitchFamily="34" charset="0"/>
              </a:rPr>
              <a:t>vivencia personal e </a:t>
            </a:r>
            <a:r>
              <a:rPr lang="es-MX" sz="1500" dirty="0" smtClean="0">
                <a:latin typeface="Verdana" panose="020B0604030504040204" pitchFamily="34" charset="0"/>
                <a:ea typeface="Verdana" panose="020B0604030504040204" pitchFamily="34" charset="0"/>
              </a:rPr>
              <a:t>interna) como </a:t>
            </a:r>
            <a:r>
              <a:rPr lang="es-MX" sz="1500" dirty="0">
                <a:latin typeface="Verdana" panose="020B0604030504040204" pitchFamily="34" charset="0"/>
                <a:ea typeface="Verdana" panose="020B0604030504040204" pitchFamily="34" charset="0"/>
              </a:rPr>
              <a:t>la expresión de género (</a:t>
            </a:r>
            <a:r>
              <a:rPr lang="es-MX" sz="1500" dirty="0" smtClean="0">
                <a:latin typeface="Verdana" panose="020B0604030504040204" pitchFamily="34" charset="0"/>
                <a:ea typeface="Verdana" panose="020B0604030504040204" pitchFamily="34" charset="0"/>
              </a:rPr>
              <a:t>la forma </a:t>
            </a:r>
            <a:r>
              <a:rPr lang="es-MX" sz="1500" dirty="0">
                <a:latin typeface="Verdana" panose="020B0604030504040204" pitchFamily="34" charset="0"/>
                <a:ea typeface="Verdana" panose="020B0604030504040204" pitchFamily="34" charset="0"/>
              </a:rPr>
              <a:t>en que una </a:t>
            </a:r>
            <a:r>
              <a:rPr lang="es-MX" sz="1500" dirty="0" smtClean="0">
                <a:latin typeface="Verdana" panose="020B0604030504040204" pitchFamily="34" charset="0"/>
                <a:ea typeface="Verdana" panose="020B0604030504040204" pitchFamily="34" charset="0"/>
              </a:rPr>
              <a:t>persona se manifiesta). Estas </a:t>
            </a:r>
            <a:r>
              <a:rPr lang="es-MX" sz="1500" dirty="0">
                <a:latin typeface="Verdana" panose="020B0604030504040204" pitchFamily="34" charset="0"/>
                <a:ea typeface="Verdana" panose="020B0604030504040204" pitchFamily="34" charset="0"/>
              </a:rPr>
              <a:t> </a:t>
            </a:r>
            <a:r>
              <a:rPr lang="es-MX" sz="1500" dirty="0" smtClean="0">
                <a:latin typeface="Verdana" panose="020B0604030504040204" pitchFamily="34" charset="0"/>
                <a:ea typeface="Verdana" panose="020B0604030504040204" pitchFamily="34" charset="0"/>
              </a:rPr>
              <a:t>dimensiones </a:t>
            </a:r>
            <a:r>
              <a:rPr lang="es-MX" sz="1500" dirty="0" smtClean="0">
                <a:latin typeface="Verdana" panose="020B0604030504040204" pitchFamily="34" charset="0"/>
                <a:ea typeface="Verdana" panose="020B0604030504040204" pitchFamily="34" charset="0"/>
              </a:rPr>
              <a:t>	      pueden </a:t>
            </a:r>
            <a:r>
              <a:rPr lang="es-MX" sz="1500" dirty="0">
                <a:latin typeface="Verdana" panose="020B0604030504040204" pitchFamily="34" charset="0"/>
                <a:ea typeface="Verdana" panose="020B0604030504040204" pitchFamily="34" charset="0"/>
              </a:rPr>
              <a:t>cambiar </a:t>
            </a:r>
            <a:r>
              <a:rPr lang="es-MX" sz="1500" dirty="0" smtClean="0">
                <a:latin typeface="Verdana" panose="020B0604030504040204" pitchFamily="34" charset="0"/>
                <a:ea typeface="Verdana" panose="020B0604030504040204" pitchFamily="34" charset="0"/>
              </a:rPr>
              <a:t>en el tiempo: </a:t>
            </a:r>
            <a:r>
              <a:rPr lang="es-MX" sz="1500" dirty="0" smtClean="0">
                <a:latin typeface="Verdana" panose="020B0604030504040204" pitchFamily="34" charset="0"/>
                <a:ea typeface="Verdana" panose="020B0604030504040204" pitchFamily="34" charset="0"/>
              </a:rPr>
              <a:t>femenino, masculino, </a:t>
            </a:r>
            <a:r>
              <a:rPr lang="es-MX" sz="1500" dirty="0" err="1" smtClean="0">
                <a:latin typeface="Verdana" panose="020B0604030504040204" pitchFamily="34" charset="0"/>
                <a:ea typeface="Verdana" panose="020B0604030504040204" pitchFamily="34" charset="0"/>
              </a:rPr>
              <a:t>transfemenino</a:t>
            </a:r>
            <a:r>
              <a:rPr lang="es-MX" sz="1500" dirty="0" smtClean="0">
                <a:latin typeface="Verdana" panose="020B0604030504040204" pitchFamily="34" charset="0"/>
                <a:ea typeface="Verdana" panose="020B0604030504040204" pitchFamily="34" charset="0"/>
              </a:rPr>
              <a:t>, </a:t>
            </a:r>
            <a:r>
              <a:rPr lang="es-MX" sz="1500" dirty="0" err="1" smtClean="0">
                <a:latin typeface="Verdana" panose="020B0604030504040204" pitchFamily="34" charset="0"/>
                <a:ea typeface="Verdana" panose="020B0604030504040204" pitchFamily="34" charset="0"/>
              </a:rPr>
              <a:t>transmasculino</a:t>
            </a:r>
            <a:r>
              <a:rPr lang="es-MX" sz="1500" dirty="0" smtClean="0">
                <a:latin typeface="Verdana" panose="020B0604030504040204" pitchFamily="34" charset="0"/>
                <a:ea typeface="Verdana" panose="020B0604030504040204" pitchFamily="34" charset="0"/>
              </a:rPr>
              <a:t>, no binario, otro o si prefiere no responder.  </a:t>
            </a:r>
          </a:p>
          <a:p>
            <a:pPr marL="0" indent="0" algn="just">
              <a:buNone/>
            </a:pPr>
            <a:r>
              <a:rPr lang="es-MX" sz="1500" dirty="0" smtClean="0">
                <a:latin typeface="Verdana" panose="020B0604030504040204" pitchFamily="34" charset="0"/>
                <a:ea typeface="Verdana" panose="020B0604030504040204" pitchFamily="34" charset="0"/>
              </a:rPr>
              <a:t> Esta </a:t>
            </a:r>
            <a:r>
              <a:rPr lang="es-MX" sz="1500" dirty="0" smtClean="0">
                <a:latin typeface="Verdana" panose="020B0604030504040204" pitchFamily="34" charset="0"/>
                <a:ea typeface="Verdana" panose="020B0604030504040204" pitchFamily="34" charset="0"/>
              </a:rPr>
              <a:t>pregunta tiene solamente fines estadísticos, así como los indicadores del equipo de trabajo.</a:t>
            </a:r>
          </a:p>
          <a:p>
            <a:pPr marL="0" indent="0">
              <a:buNone/>
            </a:pPr>
            <a:endParaRPr lang="es-MX" sz="1500" dirty="0">
              <a:latin typeface="Verdana" panose="020B0604030504040204" pitchFamily="34" charset="0"/>
              <a:ea typeface="Verdana" panose="020B0604030504040204" pitchFamily="34" charset="0"/>
            </a:endParaRPr>
          </a:p>
          <a:p>
            <a:pPr marL="0" indent="0">
              <a:buNone/>
            </a:pPr>
            <a:endParaRPr lang="es-CL" sz="14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5675350" y="1536835"/>
            <a:ext cx="6020664" cy="3772283"/>
          </a:xfrm>
          <a:prstGeom prst="rect">
            <a:avLst/>
          </a:prstGeom>
        </p:spPr>
      </p:pic>
    </p:spTree>
    <p:extLst>
      <p:ext uri="{BB962C8B-B14F-4D97-AF65-F5344CB8AC3E}">
        <p14:creationId xmlns:p14="http://schemas.microsoft.com/office/powerpoint/2010/main" val="1749916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354927"/>
            <a:ext cx="11099800" cy="489016"/>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Documentos obligatorios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690465" y="1203649"/>
            <a:ext cx="4077479" cy="4618653"/>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1800" dirty="0"/>
          </a:p>
          <a:p>
            <a:pPr marL="0" indent="0">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a 5">
            <a:extLst>
              <a:ext uri="{FF2B5EF4-FFF2-40B4-BE49-F238E27FC236}">
                <a16:creationId xmlns:a16="http://schemas.microsoft.com/office/drawing/2014/main" id="{17D6B9A7-DD98-9540-BF01-19B75C9DD991}"/>
              </a:ext>
            </a:extLst>
          </p:cNvPr>
          <p:cNvGraphicFramePr>
            <a:graphicFrameLocks noGrp="1"/>
          </p:cNvGraphicFramePr>
          <p:nvPr>
            <p:extLst>
              <p:ext uri="{D42A27DB-BD31-4B8C-83A1-F6EECF244321}">
                <p14:modId xmlns:p14="http://schemas.microsoft.com/office/powerpoint/2010/main" val="3793755876"/>
              </p:ext>
            </p:extLst>
          </p:nvPr>
        </p:nvGraphicFramePr>
        <p:xfrm>
          <a:off x="1082869" y="884724"/>
          <a:ext cx="9358606" cy="5043142"/>
        </p:xfrm>
        <a:graphic>
          <a:graphicData uri="http://schemas.openxmlformats.org/drawingml/2006/table">
            <a:tbl>
              <a:tblPr firstRow="1" bandRow="1">
                <a:tableStyleId>{5C22544A-7EE6-4342-B048-85BDC9FD1C3A}</a:tableStyleId>
              </a:tblPr>
              <a:tblGrid>
                <a:gridCol w="2677368">
                  <a:extLst>
                    <a:ext uri="{9D8B030D-6E8A-4147-A177-3AD203B41FA5}">
                      <a16:colId xmlns:a16="http://schemas.microsoft.com/office/drawing/2014/main" val="4086368838"/>
                    </a:ext>
                  </a:extLst>
                </a:gridCol>
                <a:gridCol w="4385387">
                  <a:extLst>
                    <a:ext uri="{9D8B030D-6E8A-4147-A177-3AD203B41FA5}">
                      <a16:colId xmlns:a16="http://schemas.microsoft.com/office/drawing/2014/main" val="1304768863"/>
                    </a:ext>
                  </a:extLst>
                </a:gridCol>
                <a:gridCol w="2295851">
                  <a:extLst>
                    <a:ext uri="{9D8B030D-6E8A-4147-A177-3AD203B41FA5}">
                      <a16:colId xmlns:a16="http://schemas.microsoft.com/office/drawing/2014/main" val="3765075007"/>
                    </a:ext>
                  </a:extLst>
                </a:gridCol>
              </a:tblGrid>
              <a:tr h="391522">
                <a:tc>
                  <a:txBody>
                    <a:bodyPr/>
                    <a:lstStyle/>
                    <a:p>
                      <a:r>
                        <a:rPr lang="es-CL" sz="1400" b="1" dirty="0" smtClean="0">
                          <a:latin typeface="Verdana" panose="020B0604030504040204" pitchFamily="34" charset="0"/>
                          <a:ea typeface="Verdana" panose="020B0604030504040204" pitchFamily="34" charset="0"/>
                          <a:cs typeface="Verdana" panose="020B0604030504040204" pitchFamily="34" charset="0"/>
                        </a:rPr>
                        <a:t>Nombre documento</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Descripción</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Plantilla</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extLst>
                  <a:ext uri="{0D108BD9-81ED-4DB2-BD59-A6C34878D82A}">
                    <a16:rowId xmlns:a16="http://schemas.microsoft.com/office/drawing/2014/main" val="443313069"/>
                  </a:ext>
                </a:extLst>
              </a:tr>
              <a:tr h="457200">
                <a:tc>
                  <a:txBody>
                    <a:bodyPr/>
                    <a:lstStyle/>
                    <a:p>
                      <a:r>
                        <a:rPr lang="es-CL" sz="1400" b="0" dirty="0" smtClean="0">
                          <a:latin typeface="Verdana" panose="020B0604030504040204" pitchFamily="34" charset="0"/>
                          <a:ea typeface="Verdana" panose="020B0604030504040204" pitchFamily="34" charset="0"/>
                          <a:cs typeface="Verdana" panose="020B0604030504040204" pitchFamily="34" charset="0"/>
                        </a:rPr>
                        <a:t>Declaración</a:t>
                      </a:r>
                      <a:r>
                        <a:rPr lang="es-CL" sz="1400" b="0" baseline="0" dirty="0" smtClean="0">
                          <a:latin typeface="Verdana" panose="020B0604030504040204" pitchFamily="34" charset="0"/>
                          <a:ea typeface="Verdana" panose="020B0604030504040204" pitchFamily="34" charset="0"/>
                          <a:cs typeface="Verdana" panose="020B0604030504040204" pitchFamily="34" charset="0"/>
                        </a:rPr>
                        <a:t> jurada de aceptación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algn="just"/>
                      <a:r>
                        <a:rPr lang="es-MX" sz="1400" b="0" dirty="0" smtClean="0">
                          <a:latin typeface="Verdana" panose="020B0604030504040204" pitchFamily="34" charset="0"/>
                          <a:ea typeface="Verdana" panose="020B0604030504040204" pitchFamily="34" charset="0"/>
                          <a:cs typeface="Verdana" panose="020B0604030504040204" pitchFamily="34" charset="0"/>
                        </a:rPr>
                        <a:t>Declara</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conocer reglamento, no estar afecto a inhabilidad, </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entidad </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ha rendido cuentas, etc.</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r>
                        <a:rPr lang="es-MX" sz="1400" b="0" dirty="0" smtClean="0">
                          <a:latin typeface="Verdana" panose="020B0604030504040204" pitchFamily="34" charset="0"/>
                          <a:ea typeface="Verdana" panose="020B0604030504040204" pitchFamily="34" charset="0"/>
                          <a:cs typeface="Verdana" panose="020B0604030504040204" pitchFamily="34" charset="0"/>
                        </a:rPr>
                        <a:t>Sí,</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d</a:t>
                      </a:r>
                      <a:r>
                        <a:rPr lang="es-MX" sz="1400" b="0" dirty="0" smtClean="0">
                          <a:latin typeface="Verdana" panose="020B0604030504040204" pitchFamily="34" charset="0"/>
                          <a:ea typeface="Verdana" panose="020B0604030504040204" pitchFamily="34" charset="0"/>
                          <a:cs typeface="Verdana" panose="020B0604030504040204" pitchFamily="34" charset="0"/>
                        </a:rPr>
                        <a:t>isponible</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en plataforma</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4096845441"/>
                  </a:ext>
                </a:extLst>
              </a:tr>
              <a:tr h="31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b="0" dirty="0" smtClean="0">
                          <a:latin typeface="Verdana" panose="020B0604030504040204" pitchFamily="34" charset="0"/>
                          <a:ea typeface="Verdana" panose="020B0604030504040204" pitchFamily="34" charset="0"/>
                          <a:cs typeface="Verdana" panose="020B0604030504040204" pitchFamily="34" charset="0"/>
                        </a:rPr>
                        <a:t>Cronograma del proyecto</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Indicar</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programación mensual de actividades. Se actualiza previo a firma convenio.</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Sí,</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d</a:t>
                      </a:r>
                      <a:r>
                        <a:rPr lang="es-MX" sz="1400" b="0" dirty="0" smtClean="0">
                          <a:latin typeface="Verdana" panose="020B0604030504040204" pitchFamily="34" charset="0"/>
                          <a:ea typeface="Verdana" panose="020B0604030504040204" pitchFamily="34" charset="0"/>
                          <a:cs typeface="Verdana" panose="020B0604030504040204" pitchFamily="34" charset="0"/>
                        </a:rPr>
                        <a:t>isponible</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en plataforma</a:t>
                      </a:r>
                      <a:endParaRPr lang="es-CL" sz="1400" b="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133082162"/>
                  </a:ext>
                </a:extLst>
              </a:tr>
              <a:tr h="408680">
                <a:tc>
                  <a:txBody>
                    <a:bodyPr/>
                    <a:lstStyle/>
                    <a:p>
                      <a:r>
                        <a:rPr lang="es-CL" sz="1400" b="0" dirty="0" smtClean="0">
                          <a:latin typeface="Verdana" panose="020B0604030504040204" pitchFamily="34" charset="0"/>
                          <a:ea typeface="Verdana" panose="020B0604030504040204" pitchFamily="34" charset="0"/>
                          <a:cs typeface="Verdana" panose="020B0604030504040204" pitchFamily="34" charset="0"/>
                        </a:rPr>
                        <a:t>Detalle presupuestario</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Solo debe informar el gasto que espera financiar con cargo al subsidio, no el gasto total proyectado</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Sí,</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d</a:t>
                      </a:r>
                      <a:r>
                        <a:rPr lang="es-MX" sz="1400" b="0" dirty="0" smtClean="0">
                          <a:latin typeface="Verdana" panose="020B0604030504040204" pitchFamily="34" charset="0"/>
                          <a:ea typeface="Verdana" panose="020B0604030504040204" pitchFamily="34" charset="0"/>
                          <a:cs typeface="Verdana" panose="020B0604030504040204" pitchFamily="34" charset="0"/>
                        </a:rPr>
                        <a:t>isponible</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en plataforma.</a:t>
                      </a:r>
                      <a:endParaRPr lang="es-CL" sz="1400" b="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2663824827"/>
                  </a:ext>
                </a:extLst>
              </a:tr>
              <a:tr h="429209">
                <a:tc>
                  <a:txBody>
                    <a:bodyPr/>
                    <a:lstStyle/>
                    <a:p>
                      <a:r>
                        <a:rPr lang="es-CL" sz="1400" b="0" dirty="0" smtClean="0">
                          <a:latin typeface="Verdana" panose="020B0604030504040204" pitchFamily="34" charset="0"/>
                          <a:ea typeface="Verdana" panose="020B0604030504040204" pitchFamily="34" charset="0"/>
                          <a:cs typeface="Verdana" panose="020B0604030504040204" pitchFamily="34" charset="0"/>
                        </a:rPr>
                        <a:t>RUT persona jurídica solicitante</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Copia simple</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1355713435"/>
                  </a:ext>
                </a:extLst>
              </a:tr>
              <a:tr h="1207380">
                <a:tc>
                  <a:txBody>
                    <a:bodyPr/>
                    <a:lstStyle/>
                    <a:p>
                      <a:r>
                        <a:rPr lang="es-CL" sz="1400" b="0" dirty="0" smtClean="0">
                          <a:latin typeface="Verdana" panose="020B0604030504040204" pitchFamily="34" charset="0"/>
                          <a:ea typeface="Verdana" panose="020B0604030504040204" pitchFamily="34" charset="0"/>
                          <a:cs typeface="Verdana" panose="020B0604030504040204" pitchFamily="34" charset="0"/>
                        </a:rPr>
                        <a:t>Certificado vigencia persona jurídica solicitante</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P.J sin fines de lucro: emitido por Registro Civil, CONADI</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o autoridad que corresponda.</a:t>
                      </a:r>
                      <a:endParaRPr lang="es-MX" sz="1400" b="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P.J con fines de lucro: emitido por</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CBR o Registro de Empresas y Sociedades.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1952936111"/>
                  </a:ext>
                </a:extLst>
              </a:tr>
              <a:tr h="419877">
                <a:tc>
                  <a:txBody>
                    <a:bodyPr/>
                    <a:lstStyle/>
                    <a:p>
                      <a:r>
                        <a:rPr lang="es-CL" sz="1400" b="0" dirty="0" smtClean="0">
                          <a:latin typeface="Verdana" panose="020B0604030504040204" pitchFamily="34" charset="0"/>
                          <a:ea typeface="Verdana" panose="020B0604030504040204" pitchFamily="34" charset="0"/>
                          <a:cs typeface="Verdana" panose="020B0604030504040204" pitchFamily="34" charset="0"/>
                        </a:rPr>
                        <a:t>Directorio</a:t>
                      </a:r>
                      <a:r>
                        <a:rPr lang="es-CL" sz="1400" b="0" baseline="0" dirty="0" smtClean="0">
                          <a:latin typeface="Verdana" panose="020B0604030504040204" pitchFamily="34" charset="0"/>
                          <a:ea typeface="Verdana" panose="020B0604030504040204" pitchFamily="34" charset="0"/>
                          <a:cs typeface="Verdana" panose="020B0604030504040204" pitchFamily="34" charset="0"/>
                        </a:rPr>
                        <a:t> organización</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P.J</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sin fines de lucro: certificado emitido por Registro Civil o autoridad que corresponda.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baseline="0" dirty="0" smtClean="0">
                          <a:latin typeface="Verdana" panose="020B0604030504040204" pitchFamily="34" charset="0"/>
                          <a:ea typeface="Verdana" panose="020B0604030504040204" pitchFamily="34" charset="0"/>
                          <a:cs typeface="Verdana" panose="020B0604030504040204" pitchFamily="34" charset="0"/>
                        </a:rPr>
                        <a:t>P.J con fines de lucro: listado firmado por representante legal.</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2645038954"/>
                  </a:ext>
                </a:extLst>
              </a:tr>
            </a:tbl>
          </a:graphicData>
        </a:graphic>
      </p:graphicFrame>
    </p:spTree>
    <p:extLst>
      <p:ext uri="{BB962C8B-B14F-4D97-AF65-F5344CB8AC3E}">
        <p14:creationId xmlns:p14="http://schemas.microsoft.com/office/powerpoint/2010/main" val="3260591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92200" y="377184"/>
            <a:ext cx="11099800" cy="489016"/>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Documentos obligatorios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690465" y="1203649"/>
            <a:ext cx="4077479" cy="4618653"/>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1800" dirty="0"/>
          </a:p>
          <a:p>
            <a:pPr marL="0" indent="0">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a 5">
            <a:extLst>
              <a:ext uri="{FF2B5EF4-FFF2-40B4-BE49-F238E27FC236}">
                <a16:creationId xmlns:a16="http://schemas.microsoft.com/office/drawing/2014/main" id="{17D6B9A7-DD98-9540-BF01-19B75C9DD991}"/>
              </a:ext>
            </a:extLst>
          </p:cNvPr>
          <p:cNvGraphicFramePr>
            <a:graphicFrameLocks noGrp="1"/>
          </p:cNvGraphicFramePr>
          <p:nvPr>
            <p:extLst>
              <p:ext uri="{D42A27DB-BD31-4B8C-83A1-F6EECF244321}">
                <p14:modId xmlns:p14="http://schemas.microsoft.com/office/powerpoint/2010/main" val="719924362"/>
              </p:ext>
            </p:extLst>
          </p:nvPr>
        </p:nvGraphicFramePr>
        <p:xfrm>
          <a:off x="1082869" y="1043345"/>
          <a:ext cx="9358606" cy="3829539"/>
        </p:xfrm>
        <a:graphic>
          <a:graphicData uri="http://schemas.openxmlformats.org/drawingml/2006/table">
            <a:tbl>
              <a:tblPr firstRow="1" bandRow="1">
                <a:tableStyleId>{5C22544A-7EE6-4342-B048-85BDC9FD1C3A}</a:tableStyleId>
              </a:tblPr>
              <a:tblGrid>
                <a:gridCol w="2677368">
                  <a:extLst>
                    <a:ext uri="{9D8B030D-6E8A-4147-A177-3AD203B41FA5}">
                      <a16:colId xmlns:a16="http://schemas.microsoft.com/office/drawing/2014/main" val="4086368838"/>
                    </a:ext>
                  </a:extLst>
                </a:gridCol>
                <a:gridCol w="4385387">
                  <a:extLst>
                    <a:ext uri="{9D8B030D-6E8A-4147-A177-3AD203B41FA5}">
                      <a16:colId xmlns:a16="http://schemas.microsoft.com/office/drawing/2014/main" val="1304768863"/>
                    </a:ext>
                  </a:extLst>
                </a:gridCol>
                <a:gridCol w="2295851">
                  <a:extLst>
                    <a:ext uri="{9D8B030D-6E8A-4147-A177-3AD203B41FA5}">
                      <a16:colId xmlns:a16="http://schemas.microsoft.com/office/drawing/2014/main" val="3765075007"/>
                    </a:ext>
                  </a:extLst>
                </a:gridCol>
              </a:tblGrid>
              <a:tr h="391522">
                <a:tc>
                  <a:txBody>
                    <a:bodyPr/>
                    <a:lstStyle/>
                    <a:p>
                      <a:r>
                        <a:rPr lang="es-CL" sz="1400" b="1" dirty="0" smtClean="0">
                          <a:latin typeface="Verdana" panose="020B0604030504040204" pitchFamily="34" charset="0"/>
                          <a:ea typeface="Verdana" panose="020B0604030504040204" pitchFamily="34" charset="0"/>
                          <a:cs typeface="Verdana" panose="020B0604030504040204" pitchFamily="34" charset="0"/>
                        </a:rPr>
                        <a:t>Nombre documento</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Descripción</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Plantilla</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extLst>
                  <a:ext uri="{0D108BD9-81ED-4DB2-BD59-A6C34878D82A}">
                    <a16:rowId xmlns:a16="http://schemas.microsoft.com/office/drawing/2014/main" val="443313069"/>
                  </a:ext>
                </a:extLst>
              </a:tr>
              <a:tr h="457200">
                <a:tc>
                  <a:txBody>
                    <a:bodyPr/>
                    <a:lstStyle/>
                    <a:p>
                      <a:r>
                        <a:rPr lang="es-MX" sz="1400" b="0" dirty="0" smtClean="0">
                          <a:latin typeface="Verdana" panose="020B0604030504040204" pitchFamily="34" charset="0"/>
                          <a:ea typeface="Verdana" panose="020B0604030504040204" pitchFamily="34" charset="0"/>
                          <a:cs typeface="Verdana" panose="020B0604030504040204" pitchFamily="34" charset="0"/>
                        </a:rPr>
                        <a:t>C.I representante legal</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Por ambos lados,</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vigente.</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4096845441"/>
                  </a:ext>
                </a:extLst>
              </a:tr>
              <a:tr h="317240">
                <a:tc>
                  <a:txBody>
                    <a:bodyPr/>
                    <a:lstStyle/>
                    <a:p>
                      <a:r>
                        <a:rPr lang="es-MX" sz="1400" b="0" dirty="0" smtClean="0">
                          <a:latin typeface="Verdana" panose="020B0604030504040204" pitchFamily="34" charset="0"/>
                          <a:ea typeface="Verdana" panose="020B0604030504040204" pitchFamily="34" charset="0"/>
                          <a:cs typeface="Verdana" panose="020B0604030504040204" pitchFamily="34" charset="0"/>
                        </a:rPr>
                        <a:t>Estatutos persona jurídica</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Vigentes</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y modificaciones posteriores</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133082162"/>
                  </a:ext>
                </a:extLst>
              </a:tr>
              <a:tr h="408680">
                <a:tc>
                  <a:txBody>
                    <a:bodyPr/>
                    <a:lstStyle/>
                    <a:p>
                      <a:r>
                        <a:rPr lang="es-MX" sz="1400" b="0" dirty="0" smtClean="0">
                          <a:latin typeface="Verdana" panose="020B0604030504040204" pitchFamily="34" charset="0"/>
                          <a:ea typeface="Verdana" panose="020B0604030504040204" pitchFamily="34" charset="0"/>
                          <a:cs typeface="Verdana" panose="020B0604030504040204" pitchFamily="34" charset="0"/>
                        </a:rPr>
                        <a:t>Certificado inscripción ley N°19.862</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Obtener a través de</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a:t>
                      </a:r>
                      <a:r>
                        <a:rPr lang="es-MX" sz="1400" b="0" baseline="0" dirty="0" smtClean="0">
                          <a:latin typeface="Verdana" panose="020B0604030504040204" pitchFamily="34" charset="0"/>
                          <a:ea typeface="Verdana" panose="020B0604030504040204" pitchFamily="34" charset="0"/>
                          <a:cs typeface="Verdana" panose="020B0604030504040204" pitchFamily="34" charset="0"/>
                          <a:hlinkClick r:id="rId2"/>
                        </a:rPr>
                        <a:t>http://registros19862.gob.cl</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2663824827"/>
                  </a:ext>
                </a:extLst>
              </a:tr>
              <a:tr h="429209">
                <a:tc>
                  <a:txBody>
                    <a:bodyPr/>
                    <a:lstStyle/>
                    <a:p>
                      <a:r>
                        <a:rPr lang="es-MX" sz="1400" b="0" dirty="0" smtClean="0">
                          <a:latin typeface="Verdana" panose="020B0604030504040204" pitchFamily="34" charset="0"/>
                          <a:ea typeface="Verdana" panose="020B0604030504040204" pitchFamily="34" charset="0"/>
                          <a:cs typeface="Verdana" panose="020B0604030504040204" pitchFamily="34" charset="0"/>
                        </a:rPr>
                        <a:t>Ficha institución</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actualizada</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Acredita </a:t>
                      </a:r>
                      <a:r>
                        <a:rPr lang="es-MX"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estado</a:t>
                      </a:r>
                      <a:r>
                        <a:rPr lang="es-MX" sz="140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y balance financiero. </a:t>
                      </a:r>
                      <a:r>
                        <a:rPr lang="es-MX" sz="1400" b="0" dirty="0" smtClean="0">
                          <a:latin typeface="Verdana" panose="020B0604030504040204" pitchFamily="34" charset="0"/>
                          <a:ea typeface="Verdana" panose="020B0604030504040204" pitchFamily="34" charset="0"/>
                          <a:cs typeface="Verdana" panose="020B0604030504040204" pitchFamily="34" charset="0"/>
                        </a:rPr>
                        <a:t>Obtener a través de</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a:t>
                      </a:r>
                      <a:r>
                        <a:rPr lang="es-MX" sz="1400" b="0" baseline="0" dirty="0" smtClean="0">
                          <a:latin typeface="Verdana" panose="020B0604030504040204" pitchFamily="34" charset="0"/>
                          <a:ea typeface="Verdana" panose="020B0604030504040204" pitchFamily="34" charset="0"/>
                          <a:cs typeface="Verdana" panose="020B0604030504040204" pitchFamily="34" charset="0"/>
                          <a:hlinkClick r:id="rId2"/>
                        </a:rPr>
                        <a:t>http://registros19862.gob.cl</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a:t>
                      </a:r>
                      <a:endParaRPr lang="es-CL" sz="1400" b="0" dirty="0" smtClean="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1355713435"/>
                  </a:ext>
                </a:extLst>
              </a:tr>
              <a:tr h="1207380">
                <a:tc>
                  <a:txBody>
                    <a:bodyPr/>
                    <a:lstStyle/>
                    <a:p>
                      <a:r>
                        <a:rPr lang="es-MX" sz="1400" b="0" dirty="0" smtClean="0">
                          <a:latin typeface="Verdana" panose="020B0604030504040204" pitchFamily="34" charset="0"/>
                          <a:ea typeface="Verdana" panose="020B0604030504040204" pitchFamily="34" charset="0"/>
                          <a:cs typeface="Verdana" panose="020B0604030504040204" pitchFamily="34" charset="0"/>
                        </a:rPr>
                        <a:t>Representación legal vigente</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Generalmente</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en escritura de constitución; escrituras que otorgan poderes o certificado de vigencia de poderes del CBR (registro comercio).</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No </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1952936111"/>
                  </a:ext>
                </a:extLst>
              </a:tr>
              <a:tr h="419877">
                <a:tc>
                  <a:txBody>
                    <a:bodyPr/>
                    <a:lstStyle/>
                    <a:p>
                      <a:r>
                        <a:rPr lang="es-MX" sz="1400" b="0" dirty="0" smtClean="0">
                          <a:latin typeface="Verdana" panose="020B0604030504040204" pitchFamily="34" charset="0"/>
                          <a:ea typeface="Verdana" panose="020B0604030504040204" pitchFamily="34" charset="0"/>
                          <a:cs typeface="Verdana" panose="020B0604030504040204" pitchFamily="34" charset="0"/>
                        </a:rPr>
                        <a:t>CV</a:t>
                      </a:r>
                      <a:r>
                        <a:rPr lang="es-MX" sz="1400" b="0" baseline="0" dirty="0" smtClean="0">
                          <a:latin typeface="Verdana" panose="020B0604030504040204" pitchFamily="34" charset="0"/>
                          <a:ea typeface="Verdana" panose="020B0604030504040204" pitchFamily="34" charset="0"/>
                          <a:cs typeface="Verdana" panose="020B0604030504040204" pitchFamily="34" charset="0"/>
                        </a:rPr>
                        <a:t> persona coordinadora</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Acredita experiencia</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latin typeface="Verdana" panose="020B0604030504040204" pitchFamily="34" charset="0"/>
                          <a:ea typeface="Verdana" panose="020B0604030504040204" pitchFamily="34" charset="0"/>
                          <a:cs typeface="Verdana" panose="020B0604030504040204" pitchFamily="34" charset="0"/>
                        </a:rPr>
                        <a:t>Formato propio</a:t>
                      </a:r>
                      <a:endParaRPr lang="es-CL" sz="1400" b="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2645038954"/>
                  </a:ext>
                </a:extLst>
              </a:tr>
            </a:tbl>
          </a:graphicData>
        </a:graphic>
      </p:graphicFrame>
    </p:spTree>
    <p:extLst>
      <p:ext uri="{BB962C8B-B14F-4D97-AF65-F5344CB8AC3E}">
        <p14:creationId xmlns:p14="http://schemas.microsoft.com/office/powerpoint/2010/main" val="2475348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5" name="Google Shape;45;p5"/>
          <p:cNvSpPr txBox="1"/>
          <p:nvPr/>
        </p:nvSpPr>
        <p:spPr>
          <a:xfrm>
            <a:off x="838200" y="-221161"/>
            <a:ext cx="11353800" cy="13255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es-CL" sz="2000" b="1" i="0" strike="noStrike" cap="none" dirty="0" smtClean="0">
                <a:solidFill>
                  <a:schemeClr val="dk1"/>
                </a:solidFill>
                <a:latin typeface="Verdana" panose="020B0604030504040204" pitchFamily="34" charset="0"/>
                <a:ea typeface="Verdana" panose="020B0604030504040204" pitchFamily="34" charset="0"/>
                <a:cs typeface="Calibri"/>
                <a:sym typeface="Calibri"/>
              </a:rPr>
              <a:t>Presupuesto disponible</a:t>
            </a:r>
            <a:endParaRPr sz="2000" b="1" i="0"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46" name="Google Shape;46;p5"/>
          <p:cNvSpPr txBox="1"/>
          <p:nvPr/>
        </p:nvSpPr>
        <p:spPr>
          <a:xfrm>
            <a:off x="838200" y="441620"/>
            <a:ext cx="10515600" cy="2421283"/>
          </a:xfrm>
          <a:prstGeom prst="rect">
            <a:avLst/>
          </a:prstGeom>
          <a:noFill/>
          <a:ln>
            <a:noFill/>
          </a:ln>
        </p:spPr>
        <p:txBody>
          <a:bodyPr spcFirstLastPara="1" wrap="square" lIns="91425" tIns="45700" rIns="91425" bIns="45700" anchor="t" anchorCtr="0">
            <a:noAutofit/>
          </a:bodyPr>
          <a:lstStyle/>
          <a:p>
            <a:pPr marL="228600" indent="-228600">
              <a:lnSpc>
                <a:spcPct val="140000"/>
              </a:lnSpc>
              <a:spcBef>
                <a:spcPts val="1200"/>
              </a:spcBef>
              <a:buClr>
                <a:srgbClr val="00A1FF"/>
              </a:buClr>
              <a:buSzPts val="1600"/>
              <a:buFont typeface="Arial"/>
              <a:buChar char="•"/>
            </a:pP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Velar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por la equidad y armonía en la distribución de los recursos entre los Sitios de Patrimonio Mundial participantes. Se recomienda considerarlo al establecer los montos máximos a solicitar, así como también contemplar </a:t>
            </a:r>
            <a:r>
              <a:rPr lang="es-CL" b="1" i="0" u="none" strike="noStrike" cap="none" dirty="0">
                <a:solidFill>
                  <a:schemeClr val="dk1"/>
                </a:solidFill>
                <a:latin typeface="Verdana" panose="020B0604030504040204" pitchFamily="34" charset="0"/>
                <a:ea typeface="Verdana" panose="020B0604030504040204" pitchFamily="34" charset="0"/>
                <a:cs typeface="Calibri"/>
                <a:sym typeface="Calibri"/>
              </a:rPr>
              <a:t>opciones de cofinanciamiento propio o por medio de terceros, sinergia entre fondos, o bien, una programación por etapas que permita financiar un avance gradual de la iniciativa presentada</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 en caso de que corresponda</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 </a:t>
            </a:r>
            <a:endParaRPr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a:p>
            <a:pPr marL="228600" marR="0" lvl="0" indent="-228600" algn="l" rtl="0">
              <a:lnSpc>
                <a:spcPct val="140000"/>
              </a:lnSpc>
              <a:spcBef>
                <a:spcPts val="1200"/>
              </a:spcBef>
              <a:spcAft>
                <a:spcPts val="0"/>
              </a:spcAft>
              <a:buClr>
                <a:srgbClr val="00A1FF"/>
              </a:buClr>
              <a:buSzPts val="1600"/>
              <a:buFont typeface="Arial"/>
              <a:buChar char="•"/>
            </a:pP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Se puede otorgar:</a:t>
            </a:r>
            <a:endParaRPr dirty="0">
              <a:latin typeface="Verdana" panose="020B0604030504040204" pitchFamily="34" charset="0"/>
              <a:ea typeface="Verdana" panose="020B0604030504040204" pitchFamily="34" charset="0"/>
            </a:endParaRPr>
          </a:p>
          <a:p>
            <a:pPr marL="0" marR="0" lvl="0" indent="0" algn="l" rtl="0">
              <a:lnSpc>
                <a:spcPct val="140000"/>
              </a:lnSpc>
              <a:spcBef>
                <a:spcPts val="1600"/>
              </a:spcBef>
              <a:spcAft>
                <a:spcPts val="0"/>
              </a:spcAft>
              <a:buClr>
                <a:srgbClr val="00A1FF"/>
              </a:buClr>
              <a:buSzPts val="1600"/>
              <a:buFont typeface="Arial"/>
              <a:buNone/>
            </a:pPr>
            <a:endParaRPr sz="1600" b="0" i="0" u="none" strike="noStrike" cap="none" dirty="0">
              <a:solidFill>
                <a:schemeClr val="dk1"/>
              </a:solidFill>
              <a:latin typeface="Calibri"/>
              <a:ea typeface="Calibri"/>
              <a:cs typeface="Calibri"/>
              <a:sym typeface="Calibri"/>
            </a:endParaRPr>
          </a:p>
          <a:p>
            <a:pPr marL="228600" marR="0" lvl="0" indent="-127000" algn="l" rtl="0">
              <a:lnSpc>
                <a:spcPct val="90000"/>
              </a:lnSpc>
              <a:spcBef>
                <a:spcPts val="2200"/>
              </a:spcBef>
              <a:spcAft>
                <a:spcPts val="0"/>
              </a:spcAft>
              <a:buClr>
                <a:srgbClr val="02CED3"/>
              </a:buClr>
              <a:buSzPts val="1600"/>
              <a:buFont typeface="Arial"/>
              <a:buNone/>
            </a:pPr>
            <a:endParaRPr sz="1600" b="0" i="0" u="none" strike="noStrike" cap="none" dirty="0">
              <a:solidFill>
                <a:schemeClr val="dk1"/>
              </a:solidFill>
              <a:latin typeface="Calibri"/>
              <a:ea typeface="Calibri"/>
              <a:cs typeface="Calibri"/>
              <a:sym typeface="Calibri"/>
            </a:endParaRPr>
          </a:p>
          <a:p>
            <a:pPr marL="228600" marR="0" lvl="0" indent="-127000" algn="l" rtl="0">
              <a:lnSpc>
                <a:spcPct val="90000"/>
              </a:lnSpc>
              <a:spcBef>
                <a:spcPts val="1000"/>
              </a:spcBef>
              <a:spcAft>
                <a:spcPts val="0"/>
              </a:spcAft>
              <a:buClr>
                <a:srgbClr val="02CED3"/>
              </a:buClr>
              <a:buSzPts val="1600"/>
              <a:buFont typeface="Arial"/>
              <a:buNone/>
            </a:pPr>
            <a:endParaRPr sz="1600" b="0" i="0" u="none" strike="noStrike" cap="none" dirty="0">
              <a:solidFill>
                <a:schemeClr val="dk1"/>
              </a:solidFill>
              <a:latin typeface="Calibri"/>
              <a:ea typeface="Calibri"/>
              <a:cs typeface="Calibri"/>
              <a:sym typeface="Calibri"/>
            </a:endParaRPr>
          </a:p>
        </p:txBody>
      </p:sp>
      <p:grpSp>
        <p:nvGrpSpPr>
          <p:cNvPr id="47" name="Google Shape;47;p5"/>
          <p:cNvGrpSpPr/>
          <p:nvPr/>
        </p:nvGrpSpPr>
        <p:grpSpPr>
          <a:xfrm>
            <a:off x="1723139" y="3625183"/>
            <a:ext cx="9185407" cy="2739675"/>
            <a:chOff x="695" y="-1"/>
            <a:chExt cx="9185407" cy="2739676"/>
          </a:xfrm>
        </p:grpSpPr>
        <p:sp>
          <p:nvSpPr>
            <p:cNvPr id="48" name="Google Shape;48;p5"/>
            <p:cNvSpPr/>
            <p:nvPr/>
          </p:nvSpPr>
          <p:spPr>
            <a:xfrm>
              <a:off x="695" y="0"/>
              <a:ext cx="2991763" cy="2739675"/>
            </a:xfrm>
            <a:prstGeom prst="roundRect">
              <a:avLst>
                <a:gd name="adj" fmla="val 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txBox="1"/>
            <p:nvPr/>
          </p:nvSpPr>
          <p:spPr>
            <a:xfrm rot="-5400000">
              <a:off x="-823395" y="824090"/>
              <a:ext cx="2246533" cy="598352"/>
            </a:xfrm>
            <a:prstGeom prst="rect">
              <a:avLst/>
            </a:prstGeom>
            <a:noFill/>
            <a:ln>
              <a:noFill/>
            </a:ln>
          </p:spPr>
          <p:txBody>
            <a:bodyPr spcFirstLastPara="1" wrap="square" lIns="0" tIns="116575" rIns="151125" bIns="0" anchor="t" anchorCtr="0">
              <a:noAutofit/>
            </a:bodyPr>
            <a:lstStyle/>
            <a:p>
              <a:pPr marL="0" marR="0" lvl="0" indent="0" algn="r" rtl="0">
                <a:lnSpc>
                  <a:spcPct val="90000"/>
                </a:lnSpc>
                <a:spcBef>
                  <a:spcPts val="0"/>
                </a:spcBef>
                <a:spcAft>
                  <a:spcPts val="0"/>
                </a:spcAft>
                <a:buNone/>
              </a:pPr>
              <a:r>
                <a:rPr lang="es-CL" sz="3400" b="1" i="0" u="none" strike="noStrike" cap="none" dirty="0">
                  <a:solidFill>
                    <a:schemeClr val="lt1"/>
                  </a:solidFill>
                  <a:latin typeface="Calibri"/>
                  <a:ea typeface="Calibri"/>
                  <a:cs typeface="Calibri"/>
                  <a:sym typeface="Calibri"/>
                </a:rPr>
                <a:t>----</a:t>
              </a:r>
              <a:endParaRPr dirty="0"/>
            </a:p>
          </p:txBody>
        </p:sp>
        <p:sp>
          <p:nvSpPr>
            <p:cNvPr id="50" name="Google Shape;50;p5"/>
            <p:cNvSpPr/>
            <p:nvPr/>
          </p:nvSpPr>
          <p:spPr>
            <a:xfrm>
              <a:off x="599047" y="0"/>
              <a:ext cx="2228863" cy="2739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txBox="1"/>
            <p:nvPr/>
          </p:nvSpPr>
          <p:spPr>
            <a:xfrm>
              <a:off x="599047" y="0"/>
              <a:ext cx="2228863" cy="2739675"/>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None/>
              </a:pPr>
              <a:r>
                <a:rPr lang="es-CL" sz="2100" b="1" i="0" u="none" strike="noStrike" cap="none" dirty="0">
                  <a:solidFill>
                    <a:schemeClr val="lt1"/>
                  </a:solidFill>
                  <a:latin typeface="Calibri"/>
                  <a:ea typeface="Calibri"/>
                  <a:cs typeface="Calibri"/>
                  <a:sym typeface="Calibri"/>
                </a:rPr>
                <a:t>Financiamiento total o parcial de los proyectos que resulten seleccionados</a:t>
              </a:r>
              <a:endParaRPr dirty="0"/>
            </a:p>
          </p:txBody>
        </p:sp>
        <p:sp>
          <p:nvSpPr>
            <p:cNvPr id="52" name="Google Shape;52;p5"/>
            <p:cNvSpPr/>
            <p:nvPr/>
          </p:nvSpPr>
          <p:spPr>
            <a:xfrm>
              <a:off x="3097169" y="0"/>
              <a:ext cx="2991763" cy="2739675"/>
            </a:xfrm>
            <a:prstGeom prst="roundRect">
              <a:avLst>
                <a:gd name="adj" fmla="val 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txBox="1"/>
            <p:nvPr/>
          </p:nvSpPr>
          <p:spPr>
            <a:xfrm rot="-5400000">
              <a:off x="2273079" y="824090"/>
              <a:ext cx="2246533" cy="598352"/>
            </a:xfrm>
            <a:prstGeom prst="rect">
              <a:avLst/>
            </a:prstGeom>
            <a:noFill/>
            <a:ln>
              <a:noFill/>
            </a:ln>
          </p:spPr>
          <p:txBody>
            <a:bodyPr spcFirstLastPara="1" wrap="square" lIns="0" tIns="116575" rIns="151125" bIns="0" anchor="t" anchorCtr="0">
              <a:noAutofit/>
            </a:bodyPr>
            <a:lstStyle/>
            <a:p>
              <a:pPr marL="0" marR="0" lvl="0" indent="0" algn="r" rtl="0">
                <a:lnSpc>
                  <a:spcPct val="90000"/>
                </a:lnSpc>
                <a:spcBef>
                  <a:spcPts val="0"/>
                </a:spcBef>
                <a:spcAft>
                  <a:spcPts val="0"/>
                </a:spcAft>
                <a:buNone/>
              </a:pPr>
              <a:r>
                <a:rPr lang="es-CL" sz="3400" b="1" i="0" u="none" strike="noStrike" cap="none">
                  <a:solidFill>
                    <a:schemeClr val="lt1"/>
                  </a:solidFill>
                  <a:latin typeface="Calibri"/>
                  <a:ea typeface="Calibri"/>
                  <a:cs typeface="Calibri"/>
                  <a:sym typeface="Calibri"/>
                </a:rPr>
                <a:t>-----</a:t>
              </a:r>
              <a:endParaRPr/>
            </a:p>
          </p:txBody>
        </p:sp>
        <p:sp>
          <p:nvSpPr>
            <p:cNvPr id="54" name="Google Shape;54;p5"/>
            <p:cNvSpPr/>
            <p:nvPr/>
          </p:nvSpPr>
          <p:spPr>
            <a:xfrm rot="5400000">
              <a:off x="2910958" y="2122604"/>
              <a:ext cx="402340" cy="448764"/>
            </a:xfrm>
            <a:prstGeom prst="flowChartExtra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95522" y="0"/>
              <a:ext cx="2228863" cy="2739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txBox="1"/>
            <p:nvPr/>
          </p:nvSpPr>
          <p:spPr>
            <a:xfrm>
              <a:off x="3695522" y="0"/>
              <a:ext cx="2228863" cy="2739675"/>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None/>
              </a:pPr>
              <a:r>
                <a:rPr lang="es-CL" sz="2100" b="1" i="0" u="none" strike="noStrike" cap="none" dirty="0">
                  <a:solidFill>
                    <a:schemeClr val="lt1"/>
                  </a:solidFill>
                  <a:latin typeface="Calibri"/>
                  <a:ea typeface="Calibri"/>
                  <a:cs typeface="Calibri"/>
                  <a:sym typeface="Calibri"/>
                </a:rPr>
                <a:t>Máximo de hasta cinco proyectos por Sitio y no más del 50% del total de los recursos a un mismo beneficiario.</a:t>
              </a:r>
              <a:endParaRPr dirty="0"/>
            </a:p>
          </p:txBody>
        </p:sp>
        <p:sp>
          <p:nvSpPr>
            <p:cNvPr id="57" name="Google Shape;57;p5"/>
            <p:cNvSpPr/>
            <p:nvPr/>
          </p:nvSpPr>
          <p:spPr>
            <a:xfrm>
              <a:off x="6194339" y="0"/>
              <a:ext cx="2991763" cy="2739675"/>
            </a:xfrm>
            <a:prstGeom prst="roundRect">
              <a:avLst>
                <a:gd name="adj" fmla="val 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txBox="1"/>
            <p:nvPr/>
          </p:nvSpPr>
          <p:spPr>
            <a:xfrm rot="-5400000">
              <a:off x="5370249" y="824090"/>
              <a:ext cx="2246533" cy="598352"/>
            </a:xfrm>
            <a:prstGeom prst="rect">
              <a:avLst/>
            </a:prstGeom>
            <a:noFill/>
            <a:ln>
              <a:noFill/>
            </a:ln>
          </p:spPr>
          <p:txBody>
            <a:bodyPr spcFirstLastPara="1" wrap="square" lIns="0" tIns="116575" rIns="151125" bIns="0" anchor="t" anchorCtr="0">
              <a:noAutofit/>
            </a:bodyPr>
            <a:lstStyle/>
            <a:p>
              <a:pPr marL="0" marR="0" lvl="0" indent="0" algn="r" rtl="0">
                <a:lnSpc>
                  <a:spcPct val="90000"/>
                </a:lnSpc>
                <a:spcBef>
                  <a:spcPts val="0"/>
                </a:spcBef>
                <a:spcAft>
                  <a:spcPts val="0"/>
                </a:spcAft>
                <a:buNone/>
              </a:pPr>
              <a:r>
                <a:rPr lang="es-CL" sz="3400" b="1" i="0" u="none" strike="noStrike" cap="none">
                  <a:solidFill>
                    <a:schemeClr val="lt1"/>
                  </a:solidFill>
                  <a:latin typeface="Calibri"/>
                  <a:ea typeface="Calibri"/>
                  <a:cs typeface="Calibri"/>
                  <a:sym typeface="Calibri"/>
                </a:rPr>
                <a:t>-------</a:t>
              </a:r>
              <a:endParaRPr/>
            </a:p>
          </p:txBody>
        </p:sp>
        <p:sp>
          <p:nvSpPr>
            <p:cNvPr id="59" name="Google Shape;59;p5"/>
            <p:cNvSpPr/>
            <p:nvPr/>
          </p:nvSpPr>
          <p:spPr>
            <a:xfrm rot="5400000">
              <a:off x="6007433" y="2122604"/>
              <a:ext cx="402340" cy="448764"/>
            </a:xfrm>
            <a:prstGeom prst="flowChartExtra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6792692" y="0"/>
              <a:ext cx="2228863" cy="2739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txBox="1"/>
            <p:nvPr/>
          </p:nvSpPr>
          <p:spPr>
            <a:xfrm>
              <a:off x="6792692" y="0"/>
              <a:ext cx="2228863" cy="2739675"/>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None/>
              </a:pPr>
              <a:r>
                <a:rPr lang="es-CL" sz="2100" b="1" i="0" u="none" strike="noStrike" cap="none">
                  <a:solidFill>
                    <a:schemeClr val="lt1"/>
                  </a:solidFill>
                  <a:latin typeface="Calibri"/>
                  <a:ea typeface="Calibri"/>
                  <a:cs typeface="Calibri"/>
                  <a:sym typeface="Calibri"/>
                </a:rPr>
                <a:t>El Comité de evaluación puede asignar un monto diferente del solicitado, el que puede ser aceptado o rechazado por el solicitante. </a:t>
              </a:r>
              <a:endParaRPr sz="2100" b="1"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486221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489016"/>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Documentos condicionales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690465" y="1203649"/>
            <a:ext cx="4077479" cy="4618653"/>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1800" dirty="0"/>
          </a:p>
          <a:p>
            <a:pPr marL="0" indent="0">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la 6">
            <a:extLst>
              <a:ext uri="{FF2B5EF4-FFF2-40B4-BE49-F238E27FC236}">
                <a16:creationId xmlns:a16="http://schemas.microsoft.com/office/drawing/2014/main" id="{17D6B9A7-DD98-9540-BF01-19B75C9DD991}"/>
              </a:ext>
            </a:extLst>
          </p:cNvPr>
          <p:cNvGraphicFramePr>
            <a:graphicFrameLocks noGrp="1"/>
          </p:cNvGraphicFramePr>
          <p:nvPr>
            <p:extLst>
              <p:ext uri="{D42A27DB-BD31-4B8C-83A1-F6EECF244321}">
                <p14:modId xmlns:p14="http://schemas.microsoft.com/office/powerpoint/2010/main" val="4202396871"/>
              </p:ext>
            </p:extLst>
          </p:nvPr>
        </p:nvGraphicFramePr>
        <p:xfrm>
          <a:off x="1082869" y="924096"/>
          <a:ext cx="9358606" cy="4677382"/>
        </p:xfrm>
        <a:graphic>
          <a:graphicData uri="http://schemas.openxmlformats.org/drawingml/2006/table">
            <a:tbl>
              <a:tblPr firstRow="1" bandRow="1">
                <a:tableStyleId>{5C22544A-7EE6-4342-B048-85BDC9FD1C3A}</a:tableStyleId>
              </a:tblPr>
              <a:tblGrid>
                <a:gridCol w="2677368">
                  <a:extLst>
                    <a:ext uri="{9D8B030D-6E8A-4147-A177-3AD203B41FA5}">
                      <a16:colId xmlns:a16="http://schemas.microsoft.com/office/drawing/2014/main" val="4086368838"/>
                    </a:ext>
                  </a:extLst>
                </a:gridCol>
                <a:gridCol w="4385387">
                  <a:extLst>
                    <a:ext uri="{9D8B030D-6E8A-4147-A177-3AD203B41FA5}">
                      <a16:colId xmlns:a16="http://schemas.microsoft.com/office/drawing/2014/main" val="1304768863"/>
                    </a:ext>
                  </a:extLst>
                </a:gridCol>
                <a:gridCol w="2295851">
                  <a:extLst>
                    <a:ext uri="{9D8B030D-6E8A-4147-A177-3AD203B41FA5}">
                      <a16:colId xmlns:a16="http://schemas.microsoft.com/office/drawing/2014/main" val="3765075007"/>
                    </a:ext>
                  </a:extLst>
                </a:gridCol>
              </a:tblGrid>
              <a:tr h="391522">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Condición</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Descripción</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Plantilla</a:t>
                      </a:r>
                      <a:endParaRPr lang="es-C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extLst>
                  <a:ext uri="{0D108BD9-81ED-4DB2-BD59-A6C34878D82A}">
                    <a16:rowId xmlns:a16="http://schemas.microsoft.com/office/drawing/2014/main" val="443313069"/>
                  </a:ext>
                </a:extLst>
              </a:tr>
              <a:tr h="457200">
                <a:tc>
                  <a:txBody>
                    <a:bodyPr/>
                    <a:lstStyle/>
                    <a:p>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Entidad gestora</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Solicitud</a:t>
                      </a:r>
                      <a:r>
                        <a:rPr lang="es-MX" sz="1400" b="0" baseline="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reconocimiento.</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Sí</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4096845441"/>
                  </a:ext>
                </a:extLst>
              </a:tr>
              <a:tr h="317240">
                <a:tc>
                  <a:txBody>
                    <a:bodyPr/>
                    <a:lstStyle/>
                    <a:p>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Entidad gestora de Sitios con administración definida</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Consentimiento entidad administradora</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Sí </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133082162"/>
                  </a:ext>
                </a:extLst>
              </a:tr>
              <a:tr h="408680">
                <a:tc>
                  <a:txBody>
                    <a:bodyPr/>
                    <a:lstStyle/>
                    <a:p>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Entidad gestora de</a:t>
                      </a:r>
                      <a:r>
                        <a:rPr lang="es-MX" sz="1400" b="0" baseline="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Sitio sin administración definida (</a:t>
                      </a:r>
                      <a:r>
                        <a:rPr lang="es-MX" sz="1400" b="0" baseline="0" dirty="0" err="1"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Qhapaq</a:t>
                      </a:r>
                      <a:r>
                        <a:rPr lang="es-MX" sz="1400" b="0" baseline="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s-MX" sz="1400" b="0" baseline="0" dirty="0" err="1"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Ñan</a:t>
                      </a:r>
                      <a:r>
                        <a:rPr lang="es-MX" sz="1400" b="0" baseline="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Consentimiento de quien acredite propiedad o uso legal del bien,</a:t>
                      </a:r>
                      <a:r>
                        <a:rPr lang="es-MX" sz="1400" b="0" baseline="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o de quienes tengan derechos o facultades.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Acreditación de la propiedad.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Acreditación de propietaria, cuando sea distinta de quien postula. </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Sí </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2663824827"/>
                  </a:ext>
                </a:extLst>
              </a:tr>
              <a:tr h="429209">
                <a:tc>
                  <a:txBody>
                    <a:bodyPr/>
                    <a:lstStyle/>
                    <a:p>
                      <a:r>
                        <a:rPr lang="es-MX"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Proyectos con intervención directa en el Sitio</a:t>
                      </a:r>
                      <a:endParaRPr lang="es-CL" sz="1400" b="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t>
                      </a:r>
                      <a:r>
                        <a:rPr lang="es-MX" sz="1400" b="0" baseline="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s-MX"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Autorización</a:t>
                      </a:r>
                      <a:r>
                        <a:rPr lang="es-MX" sz="1400" b="0" baseline="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de quien acredita propiedad.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Acreditación de la propiedad.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Acreditación de la persona propietaria. </a:t>
                      </a:r>
                      <a:endParaRPr lang="es-CL"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Sí </a:t>
                      </a:r>
                      <a:endParaRPr lang="es-CL" sz="1400" b="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1355713435"/>
                  </a:ext>
                </a:extLst>
              </a:tr>
              <a:tr h="1207380">
                <a:tc>
                  <a:txBody>
                    <a:bodyPr/>
                    <a:lstStyle/>
                    <a:p>
                      <a:r>
                        <a:rPr lang="es-MX"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Proyecto con intervención directa sobre bienes protegidos</a:t>
                      </a:r>
                      <a:r>
                        <a:rPr lang="es-MX" sz="1400" b="0" baseline="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por la legislación nacional</a:t>
                      </a:r>
                      <a:endParaRPr lang="es-CL" sz="1400" b="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Permiso o ingreso de solicitud de permiso al organismo correspondiente. </a:t>
                      </a:r>
                      <a:endParaRPr lang="es-CL" sz="1400" b="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Sí </a:t>
                      </a:r>
                      <a:r>
                        <a:rPr lang="es-MX" sz="1400" b="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 </a:t>
                      </a:r>
                      <a:endParaRPr lang="es-CL" sz="1400" b="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1952936111"/>
                  </a:ext>
                </a:extLst>
              </a:tr>
            </a:tbl>
          </a:graphicData>
        </a:graphic>
      </p:graphicFrame>
    </p:spTree>
    <p:extLst>
      <p:ext uri="{BB962C8B-B14F-4D97-AF65-F5344CB8AC3E}">
        <p14:creationId xmlns:p14="http://schemas.microsoft.com/office/powerpoint/2010/main" val="1171659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FFDB-628D-184C-9F41-B33CFADB28DC}"/>
              </a:ext>
            </a:extLst>
          </p:cNvPr>
          <p:cNvSpPr txBox="1">
            <a:spLocks/>
          </p:cNvSpPr>
          <p:nvPr/>
        </p:nvSpPr>
        <p:spPr>
          <a:xfrm>
            <a:off x="1082869" y="145831"/>
            <a:ext cx="11099800" cy="489016"/>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latin typeface="Verdana" panose="020B0604030504040204" pitchFamily="34" charset="0"/>
                <a:ea typeface="Verdana" panose="020B0604030504040204" pitchFamily="34" charset="0"/>
                <a:cs typeface="Verdana" panose="020B0604030504040204" pitchFamily="34" charset="0"/>
              </a:rPr>
              <a:t>Documentos condicionales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5">
            <a:extLst>
              <a:ext uri="{FF2B5EF4-FFF2-40B4-BE49-F238E27FC236}">
                <a16:creationId xmlns:a16="http://schemas.microsoft.com/office/drawing/2014/main" id="{37CE9D0A-13DA-F44E-A4E2-6C89E673121F}"/>
              </a:ext>
            </a:extLst>
          </p:cNvPr>
          <p:cNvSpPr txBox="1">
            <a:spLocks/>
          </p:cNvSpPr>
          <p:nvPr/>
        </p:nvSpPr>
        <p:spPr>
          <a:xfrm>
            <a:off x="690465" y="1203649"/>
            <a:ext cx="4077479" cy="4618653"/>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1800" dirty="0"/>
          </a:p>
          <a:p>
            <a:pPr marL="0" indent="0">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la 6">
            <a:extLst>
              <a:ext uri="{FF2B5EF4-FFF2-40B4-BE49-F238E27FC236}">
                <a16:creationId xmlns:a16="http://schemas.microsoft.com/office/drawing/2014/main" id="{17D6B9A7-DD98-9540-BF01-19B75C9DD991}"/>
              </a:ext>
            </a:extLst>
          </p:cNvPr>
          <p:cNvGraphicFramePr>
            <a:graphicFrameLocks noGrp="1"/>
          </p:cNvGraphicFramePr>
          <p:nvPr>
            <p:extLst>
              <p:ext uri="{D42A27DB-BD31-4B8C-83A1-F6EECF244321}">
                <p14:modId xmlns:p14="http://schemas.microsoft.com/office/powerpoint/2010/main" val="758149351"/>
              </p:ext>
            </p:extLst>
          </p:nvPr>
        </p:nvGraphicFramePr>
        <p:xfrm>
          <a:off x="1082869" y="952087"/>
          <a:ext cx="9358606" cy="4079602"/>
        </p:xfrm>
        <a:graphic>
          <a:graphicData uri="http://schemas.openxmlformats.org/drawingml/2006/table">
            <a:tbl>
              <a:tblPr firstRow="1" bandRow="1">
                <a:tableStyleId>{5C22544A-7EE6-4342-B048-85BDC9FD1C3A}</a:tableStyleId>
              </a:tblPr>
              <a:tblGrid>
                <a:gridCol w="2677368">
                  <a:extLst>
                    <a:ext uri="{9D8B030D-6E8A-4147-A177-3AD203B41FA5}">
                      <a16:colId xmlns:a16="http://schemas.microsoft.com/office/drawing/2014/main" val="4086368838"/>
                    </a:ext>
                  </a:extLst>
                </a:gridCol>
                <a:gridCol w="4385387">
                  <a:extLst>
                    <a:ext uri="{9D8B030D-6E8A-4147-A177-3AD203B41FA5}">
                      <a16:colId xmlns:a16="http://schemas.microsoft.com/office/drawing/2014/main" val="1304768863"/>
                    </a:ext>
                  </a:extLst>
                </a:gridCol>
                <a:gridCol w="2295851">
                  <a:extLst>
                    <a:ext uri="{9D8B030D-6E8A-4147-A177-3AD203B41FA5}">
                      <a16:colId xmlns:a16="http://schemas.microsoft.com/office/drawing/2014/main" val="3765075007"/>
                    </a:ext>
                  </a:extLst>
                </a:gridCol>
              </a:tblGrid>
              <a:tr h="391522">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Condición</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Descripción</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tc>
                  <a:txBody>
                    <a:bodyPr/>
                    <a:lstStyle/>
                    <a:p>
                      <a:r>
                        <a:rPr lang="es-MX"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Plantilla</a:t>
                      </a:r>
                      <a:endParaRPr lang="es-C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solidFill>
                  </a:tcPr>
                </a:tc>
                <a:extLst>
                  <a:ext uri="{0D108BD9-81ED-4DB2-BD59-A6C34878D82A}">
                    <a16:rowId xmlns:a16="http://schemas.microsoft.com/office/drawing/2014/main" val="443313069"/>
                  </a:ext>
                </a:extLst>
              </a:tr>
              <a:tr h="457200">
                <a:tc>
                  <a:txBody>
                    <a:bodyPr/>
                    <a:lstStyle/>
                    <a:p>
                      <a:r>
                        <a:rPr lang="es-MX" sz="1400" b="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Proyectos de postulación (Lista Tentativa)</a:t>
                      </a:r>
                      <a:endParaRPr lang="es-CL" sz="14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Autorización de quien acredita propiedad</a:t>
                      </a:r>
                      <a:r>
                        <a:rPr lang="es-MX" sz="1400" b="0" baseline="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 o uso legal.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Autorización simple de quien se encuentra a cargo del expediente de nominación.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Acreditación propiedad.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Acreditación propietaria cuando sea distinta de quien postula.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MX" sz="1400" b="0" baseline="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Acreditación de persona a cargo del expediente de nominación cuando sea distinta de quien postula.</a:t>
                      </a:r>
                      <a:endParaRPr lang="es-CL" sz="14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Sí</a:t>
                      </a:r>
                      <a:endParaRPr lang="es-CL" sz="14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4096845441"/>
                  </a:ext>
                </a:extLst>
              </a:tr>
              <a:tr h="317240">
                <a:tc>
                  <a:txBody>
                    <a:bodyPr/>
                    <a:lstStyle/>
                    <a:p>
                      <a:r>
                        <a:rPr lang="es-MX"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Proyectos de postulación (Lista Tentativa)</a:t>
                      </a:r>
                      <a:endPar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Verdana" panose="020B0604030504040204" pitchFamily="34" charset="0"/>
                          <a:ea typeface="Verdana" panose="020B0604030504040204" pitchFamily="34" charset="0"/>
                          <a:cs typeface="+mn-cs"/>
                        </a:rPr>
                        <a:t>Antecedente de respaldo de trabajo activo y validado por el Estado de Chile (</a:t>
                      </a:r>
                      <a:r>
                        <a:rPr lang="es-MX" sz="1400" dirty="0" smtClean="0">
                          <a:latin typeface="Verdana" panose="020B0604030504040204" pitchFamily="34" charset="0"/>
                          <a:ea typeface="Verdana" panose="020B0604030504040204" pitchFamily="34" charset="0"/>
                        </a:rPr>
                        <a:t>oficios, cartas, memos, prensa, correos electrónicos, entre otros)</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a:t>
                      </a: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20000"/>
                      </a:srgbClr>
                    </a:solidFill>
                  </a:tcPr>
                </a:tc>
                <a:extLst>
                  <a:ext uri="{0D108BD9-81ED-4DB2-BD59-A6C34878D82A}">
                    <a16:rowId xmlns:a16="http://schemas.microsoft.com/office/drawing/2014/main" val="133082162"/>
                  </a:ext>
                </a:extLst>
              </a:tr>
              <a:tr h="408680">
                <a:tc>
                  <a:txBody>
                    <a:bodyPr/>
                    <a:lstStyle/>
                    <a:p>
                      <a:r>
                        <a:rPr lang="es-MX"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Cofinanciamiento de terceros</a:t>
                      </a:r>
                      <a:endPar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dirty="0" smtClean="0">
                          <a:latin typeface="Verdana" panose="020B0604030504040204" pitchFamily="34" charset="0"/>
                          <a:ea typeface="Verdana" panose="020B0604030504040204" pitchFamily="34" charset="0"/>
                        </a:rPr>
                        <a:t>Carta de compromiso de cofinanciamiento</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Sí</a:t>
                      </a:r>
                      <a:r>
                        <a:rPr lang="es-MX" sz="1400" b="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s-CL" sz="1400" b="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00A1FF">
                        <a:alpha val="9804"/>
                      </a:srgbClr>
                    </a:solidFill>
                  </a:tcPr>
                </a:tc>
                <a:extLst>
                  <a:ext uri="{0D108BD9-81ED-4DB2-BD59-A6C34878D82A}">
                    <a16:rowId xmlns:a16="http://schemas.microsoft.com/office/drawing/2014/main" val="2663824827"/>
                  </a:ext>
                </a:extLst>
              </a:tr>
            </a:tbl>
          </a:graphicData>
        </a:graphic>
      </p:graphicFrame>
    </p:spTree>
    <p:extLst>
      <p:ext uri="{BB962C8B-B14F-4D97-AF65-F5344CB8AC3E}">
        <p14:creationId xmlns:p14="http://schemas.microsoft.com/office/powerpoint/2010/main" val="59476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120E1-FE1B-2C43-BAB8-81EA18A60633}"/>
              </a:ext>
            </a:extLst>
          </p:cNvPr>
          <p:cNvSpPr>
            <a:spLocks noGrp="1"/>
          </p:cNvSpPr>
          <p:nvPr>
            <p:ph type="title" idx="4294967295"/>
          </p:nvPr>
        </p:nvSpPr>
        <p:spPr>
          <a:xfrm>
            <a:off x="1092200" y="146050"/>
            <a:ext cx="11099800" cy="1325563"/>
          </a:xfrm>
          <a:prstGeom prst="rect">
            <a:avLst/>
          </a:prstGeom>
        </p:spPr>
        <p:txBody>
          <a:bodyPr lIns="0" tIns="0" rIns="0" bIns="0" anchor="ctr">
            <a:normAutofit/>
          </a:bodyPr>
          <a:lstStyle/>
          <a:p>
            <a:r>
              <a:rPr lang="es-MX" sz="2400" b="1" dirty="0" smtClean="0">
                <a:latin typeface="Verdana" panose="020B0604030504040204" pitchFamily="34" charset="0"/>
                <a:ea typeface="Verdana" panose="020B0604030504040204" pitchFamily="34" charset="0"/>
                <a:cs typeface="Verdana" panose="020B0604030504040204" pitchFamily="34" charset="0"/>
              </a:rPr>
              <a:t>Importante</a:t>
            </a:r>
            <a:endParaRPr lang="es-CL"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ángulo 2"/>
          <p:cNvSpPr/>
          <p:nvPr/>
        </p:nvSpPr>
        <p:spPr>
          <a:xfrm>
            <a:off x="1639077" y="1602240"/>
            <a:ext cx="8102081" cy="2308324"/>
          </a:xfrm>
          <a:prstGeom prst="rect">
            <a:avLst/>
          </a:prstGeom>
        </p:spPr>
        <p:txBody>
          <a:bodyPr wrap="square">
            <a:spAutoFit/>
          </a:bodyPr>
          <a:lstStyle/>
          <a:p>
            <a:pPr algn="just"/>
            <a:r>
              <a:rPr lang="es-MX" dirty="0">
                <a:latin typeface="Verdana" panose="020B0604030504040204" pitchFamily="34" charset="0"/>
                <a:ea typeface="Verdana" panose="020B0604030504040204" pitchFamily="34" charset="0"/>
              </a:rPr>
              <a:t>No será motivo de inadmisibilidad la omisión de alguno de los documentos mencionados o la falta de cumplimiento de la vigencia necesaria de los mismos (la fecha de suscripción y/o emisión debe ser no anterior a 90 días previos a la presentación del proyecto) debiendo presentarlos completos y vigentes </a:t>
            </a:r>
            <a:r>
              <a:rPr lang="es-MX" dirty="0" smtClean="0">
                <a:latin typeface="Verdana" panose="020B0604030504040204" pitchFamily="34" charset="0"/>
                <a:ea typeface="Verdana" panose="020B0604030504040204" pitchFamily="34" charset="0"/>
              </a:rPr>
              <a:t>antes de la suscripción del convenio.</a:t>
            </a:r>
          </a:p>
          <a:p>
            <a:pPr algn="just"/>
            <a:r>
              <a:rPr lang="es-MX" dirty="0">
                <a:latin typeface="Verdana" panose="020B0604030504040204" pitchFamily="34" charset="0"/>
                <a:ea typeface="Verdana" panose="020B0604030504040204" pitchFamily="34" charset="0"/>
              </a:rPr>
              <a:t>I</a:t>
            </a:r>
            <a:r>
              <a:rPr lang="es-MX" dirty="0" smtClean="0">
                <a:latin typeface="Verdana" panose="020B0604030504040204" pitchFamily="34" charset="0"/>
                <a:ea typeface="Verdana" panose="020B0604030504040204" pitchFamily="34" charset="0"/>
              </a:rPr>
              <a:t>nstancia </a:t>
            </a:r>
            <a:r>
              <a:rPr lang="es-MX" dirty="0">
                <a:latin typeface="Verdana" panose="020B0604030504040204" pitchFamily="34" charset="0"/>
                <a:ea typeface="Verdana" panose="020B0604030504040204" pitchFamily="34" charset="0"/>
              </a:rPr>
              <a:t>de solicitud de antecedentes </a:t>
            </a:r>
            <a:r>
              <a:rPr lang="es-MX" dirty="0" smtClean="0">
                <a:latin typeface="Verdana" panose="020B0604030504040204" pitchFamily="34" charset="0"/>
                <a:ea typeface="Verdana" panose="020B0604030504040204" pitchFamily="34" charset="0"/>
              </a:rPr>
              <a:t>faltantes:</a:t>
            </a:r>
            <a:r>
              <a:rPr lang="es-MX" b="1" dirty="0" smtClean="0">
                <a:latin typeface="Verdana" panose="020B0604030504040204" pitchFamily="34" charset="0"/>
                <a:ea typeface="Verdana" panose="020B0604030504040204" pitchFamily="34" charset="0"/>
              </a:rPr>
              <a:t> 5 días corridos </a:t>
            </a:r>
            <a:r>
              <a:rPr lang="es-MX" b="1" dirty="0">
                <a:latin typeface="Verdana" panose="020B0604030504040204" pitchFamily="34" charset="0"/>
                <a:ea typeface="Verdana" panose="020B0604030504040204" pitchFamily="34" charset="0"/>
              </a:rPr>
              <a:t>posteriores al cierre </a:t>
            </a:r>
            <a:r>
              <a:rPr lang="es-MX" b="1" dirty="0" smtClean="0">
                <a:latin typeface="Verdana" panose="020B0604030504040204" pitchFamily="34" charset="0"/>
                <a:ea typeface="Verdana" panose="020B0604030504040204" pitchFamily="34" charset="0"/>
              </a:rPr>
              <a:t>de las postulaciones. </a:t>
            </a:r>
            <a:endParaRPr lang="es-CL" b="1" dirty="0"/>
          </a:p>
        </p:txBody>
      </p:sp>
    </p:spTree>
    <p:extLst>
      <p:ext uri="{BB962C8B-B14F-4D97-AF65-F5344CB8AC3E}">
        <p14:creationId xmlns:p14="http://schemas.microsoft.com/office/powerpoint/2010/main" val="3743720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61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6"/>
          <p:cNvSpPr txBox="1"/>
          <p:nvPr/>
        </p:nvSpPr>
        <p:spPr>
          <a:xfrm>
            <a:off x="838200" y="-12615"/>
            <a:ext cx="11353800" cy="13255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es-CL" sz="2000" b="1" i="0" strike="noStrike" cap="none" dirty="0" smtClean="0">
                <a:solidFill>
                  <a:schemeClr val="dk1"/>
                </a:solidFill>
                <a:latin typeface="Verdana" panose="020B0604030504040204" pitchFamily="34" charset="0"/>
                <a:ea typeface="Verdana" panose="020B0604030504040204" pitchFamily="34" charset="0"/>
                <a:cs typeface="Calibri"/>
                <a:sym typeface="Calibri"/>
              </a:rPr>
              <a:t>Beneficiarios</a:t>
            </a:r>
            <a:endParaRPr sz="2000" b="1" i="0"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69" name="Google Shape;69;p6"/>
          <p:cNvSpPr txBox="1"/>
          <p:nvPr/>
        </p:nvSpPr>
        <p:spPr>
          <a:xfrm>
            <a:off x="838200" y="1837381"/>
            <a:ext cx="10280144" cy="3604772"/>
          </a:xfrm>
          <a:prstGeom prst="rect">
            <a:avLst/>
          </a:prstGeom>
          <a:noFill/>
          <a:ln>
            <a:noFill/>
          </a:ln>
        </p:spPr>
        <p:txBody>
          <a:bodyPr spcFirstLastPara="1" wrap="square" lIns="91425" tIns="45700" rIns="91425" bIns="45700" anchor="t" anchorCtr="0">
            <a:noAutofit/>
          </a:bodyPr>
          <a:lstStyle/>
          <a:p>
            <a:pPr marL="0" marR="0" lvl="0" indent="0" algn="just" rtl="0">
              <a:lnSpc>
                <a:spcPct val="140000"/>
              </a:lnSpc>
              <a:spcBef>
                <a:spcPts val="0"/>
              </a:spcBef>
              <a:spcAft>
                <a:spcPts val="0"/>
              </a:spcAft>
              <a:buClr>
                <a:srgbClr val="00A1FF"/>
              </a:buClr>
              <a:buSzPts val="1800"/>
              <a:buFont typeface="Arial"/>
              <a:buNone/>
            </a:pPr>
            <a:r>
              <a:rPr lang="es-CL" b="1" i="0" u="none" strike="noStrike" cap="none" dirty="0">
                <a:solidFill>
                  <a:schemeClr val="dk1"/>
                </a:solidFill>
                <a:latin typeface="Verdana" panose="020B0604030504040204" pitchFamily="34" charset="0"/>
                <a:ea typeface="Verdana" panose="020B0604030504040204" pitchFamily="34" charset="0"/>
                <a:cs typeface="Calibri"/>
                <a:sym typeface="Calibri"/>
              </a:rPr>
              <a:t>Entidades Administradoras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son las que gestionan de manera directa y permanente los Sitios, siendo a la fecha: Corporación Museo del Salitre, Corporación Municipal de Administración Sitio Patrimonio Mundial, Área histórica de la ciudad-puerto de Valparaíso, Fundación Sewell, Fundación de las Iglesias Patrimoniales de Chiloé, Comunidad Indígena </a:t>
            </a:r>
            <a:r>
              <a:rPr lang="es-CL" b="0" i="0" u="none" strike="noStrike" cap="none" dirty="0" err="1">
                <a:solidFill>
                  <a:schemeClr val="dk1"/>
                </a:solidFill>
                <a:latin typeface="Verdana" panose="020B0604030504040204" pitchFamily="34" charset="0"/>
                <a:ea typeface="Verdana" panose="020B0604030504040204" pitchFamily="34" charset="0"/>
                <a:cs typeface="Calibri"/>
                <a:sym typeface="Calibri"/>
              </a:rPr>
              <a:t>Ma’u</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es-CL" b="0" i="0" u="none" strike="noStrike" cap="none" dirty="0" err="1">
                <a:solidFill>
                  <a:schemeClr val="dk1"/>
                </a:solidFill>
                <a:latin typeface="Verdana" panose="020B0604030504040204" pitchFamily="34" charset="0"/>
                <a:ea typeface="Verdana" panose="020B0604030504040204" pitchFamily="34" charset="0"/>
                <a:cs typeface="Calibri"/>
                <a:sym typeface="Calibri"/>
              </a:rPr>
              <a:t>Henua</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 y Corporación Chinchorro </a:t>
            </a:r>
            <a:r>
              <a:rPr lang="es-CL" b="0" i="0" u="none" strike="noStrike" cap="none" dirty="0" err="1">
                <a:solidFill>
                  <a:schemeClr val="dk1"/>
                </a:solidFill>
                <a:latin typeface="Verdana" panose="020B0604030504040204" pitchFamily="34" charset="0"/>
                <a:ea typeface="Verdana" panose="020B0604030504040204" pitchFamily="34" charset="0"/>
                <a:cs typeface="Calibri"/>
                <a:sym typeface="Calibri"/>
              </a:rPr>
              <a:t>Marka</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a:t>
            </a:r>
            <a:endParaRPr dirty="0">
              <a:latin typeface="Verdana" panose="020B0604030504040204" pitchFamily="34" charset="0"/>
              <a:ea typeface="Verdana" panose="020B0604030504040204" pitchFamily="34" charset="0"/>
            </a:endParaRPr>
          </a:p>
          <a:p>
            <a:pPr marL="0" marR="0" lvl="0" indent="0" algn="just" rtl="0">
              <a:lnSpc>
                <a:spcPct val="140000"/>
              </a:lnSpc>
              <a:spcBef>
                <a:spcPts val="2200"/>
              </a:spcBef>
              <a:spcAft>
                <a:spcPts val="0"/>
              </a:spcAft>
              <a:buClr>
                <a:srgbClr val="00A1FF"/>
              </a:buClr>
              <a:buSzPts val="1800"/>
              <a:buFont typeface="Arial"/>
              <a:buNone/>
            </a:pPr>
            <a:r>
              <a:rPr lang="es-CL" b="1" i="0" u="none" strike="noStrike" cap="none" dirty="0">
                <a:solidFill>
                  <a:schemeClr val="dk1"/>
                </a:solidFill>
                <a:latin typeface="Verdana" panose="020B0604030504040204" pitchFamily="34" charset="0"/>
                <a:ea typeface="Verdana" panose="020B0604030504040204" pitchFamily="34" charset="0"/>
                <a:cs typeface="Calibri"/>
                <a:sym typeface="Calibri"/>
              </a:rPr>
              <a:t>Entidades Gestoras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son las que asumen la gestión de los Sitios o de alguno de sus bienes, aun cuando no sean propietarios de ellos. Deben solicitar por escrito al Servicio ser reconocidos para este fin, previo consentimiento también por escrito de quien administre formalmente el Sitio respectivo o de quien cuente con facultades sobre el bien cuando no exista una administración identificable. (</a:t>
            </a:r>
            <a:r>
              <a:rPr lang="es-CL" b="0" i="0" u="none" strike="noStrike" cap="none" dirty="0" err="1">
                <a:solidFill>
                  <a:schemeClr val="dk1"/>
                </a:solidFill>
                <a:latin typeface="Verdana" panose="020B0604030504040204" pitchFamily="34" charset="0"/>
                <a:ea typeface="Verdana" panose="020B0604030504040204" pitchFamily="34" charset="0"/>
                <a:cs typeface="Calibri"/>
                <a:sym typeface="Calibri"/>
              </a:rPr>
              <a:t>Qhapaq</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es-CL" b="0" i="0" u="none" strike="noStrike" cap="none" dirty="0" err="1">
                <a:solidFill>
                  <a:schemeClr val="dk1"/>
                </a:solidFill>
                <a:latin typeface="Verdana" panose="020B0604030504040204" pitchFamily="34" charset="0"/>
                <a:ea typeface="Verdana" panose="020B0604030504040204" pitchFamily="34" charset="0"/>
                <a:cs typeface="Calibri"/>
                <a:sym typeface="Calibri"/>
              </a:rPr>
              <a:t>Ñan</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a:t>
            </a:r>
            <a:endParaRPr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70" name="Google Shape;70;p6"/>
          <p:cNvSpPr/>
          <p:nvPr/>
        </p:nvSpPr>
        <p:spPr>
          <a:xfrm>
            <a:off x="838199" y="963710"/>
            <a:ext cx="9884079" cy="86789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s-CL" i="0" u="none" strike="noStrike" cap="none" dirty="0">
                <a:solidFill>
                  <a:schemeClr val="dk1"/>
                </a:solidFill>
                <a:latin typeface="Verdana" panose="020B0604030504040204" pitchFamily="34" charset="0"/>
                <a:ea typeface="Verdana" panose="020B0604030504040204" pitchFamily="34" charset="0"/>
                <a:cs typeface="Calibri"/>
                <a:sym typeface="Calibri"/>
              </a:rPr>
              <a:t>Personas jurídicas privadas Administradoras y Gestoras de </a:t>
            </a:r>
            <a:r>
              <a:rPr lang="es-CL" b="1" i="0" u="none" strike="noStrike" cap="none" dirty="0">
                <a:solidFill>
                  <a:schemeClr val="dk1"/>
                </a:solidFill>
                <a:latin typeface="Verdana" panose="020B0604030504040204" pitchFamily="34" charset="0"/>
                <a:ea typeface="Verdana" panose="020B0604030504040204" pitchFamily="34" charset="0"/>
                <a:cs typeface="Calibri"/>
                <a:sym typeface="Calibri"/>
              </a:rPr>
              <a:t>Sitios inscritos </a:t>
            </a:r>
            <a:r>
              <a:rPr lang="es-CL" i="0" u="none" strike="noStrike" cap="none" dirty="0">
                <a:solidFill>
                  <a:schemeClr val="dk1"/>
                </a:solidFill>
                <a:latin typeface="Verdana" panose="020B0604030504040204" pitchFamily="34" charset="0"/>
                <a:ea typeface="Verdana" panose="020B0604030504040204" pitchFamily="34" charset="0"/>
                <a:cs typeface="Calibri"/>
                <a:sym typeface="Calibri"/>
              </a:rPr>
              <a:t>en la Lista de Patrimonio Mundial </a:t>
            </a:r>
            <a:endParaRPr lang="es-CL" i="0" u="none" strike="noStrike" cap="none" dirty="0" smtClean="0">
              <a:solidFill>
                <a:schemeClr val="dk1"/>
              </a:solidFill>
              <a:latin typeface="Verdana" panose="020B0604030504040204" pitchFamily="34" charset="0"/>
              <a:ea typeface="Verdana" panose="020B0604030504040204" pitchFamily="34" charset="0"/>
              <a:cs typeface="Calibri"/>
              <a:sym typeface="Calibri"/>
            </a:endParaRPr>
          </a:p>
        </p:txBody>
      </p:sp>
    </p:spTree>
    <p:extLst>
      <p:ext uri="{BB962C8B-B14F-4D97-AF65-F5344CB8AC3E}">
        <p14:creationId xmlns:p14="http://schemas.microsoft.com/office/powerpoint/2010/main" val="795338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7"/>
          <p:cNvSpPr txBox="1"/>
          <p:nvPr/>
        </p:nvSpPr>
        <p:spPr>
          <a:xfrm>
            <a:off x="838200" y="-12615"/>
            <a:ext cx="11353800" cy="13255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es-CL" sz="2000" b="1" i="0" strike="noStrike" cap="none" dirty="0" smtClean="0">
                <a:solidFill>
                  <a:schemeClr val="dk1"/>
                </a:solidFill>
                <a:latin typeface="Verdana" panose="020B0604030504040204" pitchFamily="34" charset="0"/>
                <a:ea typeface="Verdana" panose="020B0604030504040204" pitchFamily="34" charset="0"/>
                <a:cs typeface="Calibri"/>
                <a:sym typeface="Calibri"/>
              </a:rPr>
              <a:t>Beneficiarios</a:t>
            </a:r>
            <a:endParaRPr sz="2000" b="1" i="0"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77" name="Google Shape;77;p7"/>
          <p:cNvSpPr txBox="1"/>
          <p:nvPr/>
        </p:nvSpPr>
        <p:spPr>
          <a:xfrm>
            <a:off x="660918" y="1070978"/>
            <a:ext cx="10392307" cy="5305753"/>
          </a:xfrm>
          <a:prstGeom prst="rect">
            <a:avLst/>
          </a:prstGeom>
          <a:noFill/>
          <a:ln>
            <a:noFill/>
          </a:ln>
        </p:spPr>
        <p:txBody>
          <a:bodyPr spcFirstLastPara="1" wrap="square" lIns="91425" tIns="45700" rIns="91425" bIns="45700" anchor="t" anchorCtr="0">
            <a:noAutofit/>
          </a:bodyPr>
          <a:lstStyle/>
          <a:p>
            <a:pPr algn="just">
              <a:lnSpc>
                <a:spcPct val="140000"/>
              </a:lnSpc>
              <a:buClr>
                <a:srgbClr val="00A1FF"/>
              </a:buClr>
              <a:buSzPts val="1600"/>
            </a:pPr>
            <a:r>
              <a:rPr lang="es-MX" dirty="0" smtClean="0">
                <a:solidFill>
                  <a:schemeClr val="dk1"/>
                </a:solidFill>
                <a:latin typeface="Verdana" panose="020B0604030504040204" pitchFamily="34" charset="0"/>
                <a:ea typeface="Verdana" panose="020B0604030504040204" pitchFamily="34" charset="0"/>
                <a:cs typeface="Calibri"/>
                <a:sym typeface="Calibri"/>
              </a:rPr>
              <a:t>Para </a:t>
            </a:r>
            <a:r>
              <a:rPr lang="es-MX" dirty="0">
                <a:solidFill>
                  <a:schemeClr val="dk1"/>
                </a:solidFill>
                <a:latin typeface="Verdana" panose="020B0604030504040204" pitchFamily="34" charset="0"/>
                <a:ea typeface="Verdana" panose="020B0604030504040204" pitchFamily="34" charset="0"/>
                <a:cs typeface="Calibri"/>
                <a:sym typeface="Calibri"/>
              </a:rPr>
              <a:t>el caso de bienes incluidos en la </a:t>
            </a:r>
            <a:r>
              <a:rPr lang="es-MX" b="1" dirty="0">
                <a:solidFill>
                  <a:schemeClr val="dk1"/>
                </a:solidFill>
                <a:latin typeface="Verdana" panose="020B0604030504040204" pitchFamily="34" charset="0"/>
                <a:ea typeface="Verdana" panose="020B0604030504040204" pitchFamily="34" charset="0"/>
                <a:cs typeface="Calibri"/>
                <a:sym typeface="Calibri"/>
              </a:rPr>
              <a:t>Lista Tentativa</a:t>
            </a:r>
            <a:r>
              <a:rPr lang="es-MX" dirty="0">
                <a:solidFill>
                  <a:schemeClr val="dk1"/>
                </a:solidFill>
                <a:latin typeface="Verdana" panose="020B0604030504040204" pitchFamily="34" charset="0"/>
                <a:ea typeface="Verdana" panose="020B0604030504040204" pitchFamily="34" charset="0"/>
                <a:cs typeface="Calibri"/>
                <a:sym typeface="Calibri"/>
              </a:rPr>
              <a:t>, podrán postular aquellas personas jurídicas privadas que se encuentren en un proceso  activo y validado </a:t>
            </a:r>
            <a:r>
              <a:rPr lang="es-MX" dirty="0" smtClean="0">
                <a:solidFill>
                  <a:schemeClr val="dk1"/>
                </a:solidFill>
                <a:latin typeface="Verdana" panose="020B0604030504040204" pitchFamily="34" charset="0"/>
                <a:ea typeface="Verdana" panose="020B0604030504040204" pitchFamily="34" charset="0"/>
                <a:cs typeface="Calibri"/>
                <a:sym typeface="Calibri"/>
              </a:rPr>
              <a:t>por el Estado de Chile, a través de la institucionalidad correspondiente, en el proceso de </a:t>
            </a:r>
            <a:r>
              <a:rPr lang="es-MX" dirty="0">
                <a:solidFill>
                  <a:schemeClr val="dk1"/>
                </a:solidFill>
                <a:latin typeface="Verdana" panose="020B0604030504040204" pitchFamily="34" charset="0"/>
                <a:ea typeface="Verdana" panose="020B0604030504040204" pitchFamily="34" charset="0"/>
                <a:cs typeface="Calibri"/>
                <a:sym typeface="Calibri"/>
              </a:rPr>
              <a:t>inscripción.    </a:t>
            </a:r>
            <a:endParaRPr lang="es-MX" dirty="0">
              <a:latin typeface="Verdana" panose="020B0604030504040204" pitchFamily="34" charset="0"/>
              <a:ea typeface="Verdana" panose="020B0604030504040204" pitchFamily="34" charset="0"/>
            </a:endParaRPr>
          </a:p>
          <a:p>
            <a:pPr marR="0" lvl="0" algn="just" rtl="0">
              <a:lnSpc>
                <a:spcPct val="140000"/>
              </a:lnSpc>
              <a:spcBef>
                <a:spcPts val="2200"/>
              </a:spcBef>
              <a:spcAft>
                <a:spcPts val="0"/>
              </a:spcAft>
              <a:buClr>
                <a:srgbClr val="00A1FF"/>
              </a:buClr>
              <a:buSzPts val="1600"/>
            </a:pP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Se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entenderá trabajo activo y validado del proceso de inscripción del bien, </a:t>
            </a:r>
            <a:r>
              <a:rPr lang="es-CL" b="1" i="0" u="none" strike="noStrike" cap="none" dirty="0">
                <a:solidFill>
                  <a:schemeClr val="dk1"/>
                </a:solidFill>
                <a:latin typeface="Verdana" panose="020B0604030504040204" pitchFamily="34" charset="0"/>
                <a:ea typeface="Verdana" panose="020B0604030504040204" pitchFamily="34" charset="0"/>
                <a:cs typeface="Calibri"/>
                <a:sym typeface="Calibri"/>
              </a:rPr>
              <a:t>toda gestión realizada con este fin en un periodo de hasta dos años antes de la postulación a este fondo, que se haya desarrollado conjuntamente o bien haya sido informada al Ministerio de las Culturas, las Artes y el Patrimonio, y respondida favorablemente para su avance por éste o alguna de sus unidades dentro del Servicio Nacional del Patrimonio Cultural o la Subsecretaría del Patrimonio</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endParaRPr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Tree>
    <p:extLst>
      <p:ext uri="{BB962C8B-B14F-4D97-AF65-F5344CB8AC3E}">
        <p14:creationId xmlns:p14="http://schemas.microsoft.com/office/powerpoint/2010/main" val="288471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8"/>
          <p:cNvSpPr txBox="1"/>
          <p:nvPr/>
        </p:nvSpPr>
        <p:spPr>
          <a:xfrm>
            <a:off x="629654" y="647353"/>
            <a:ext cx="9885946" cy="5315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s-CL" sz="2000" b="1" i="0" u="none" strike="noStrike" cap="none" dirty="0">
                <a:solidFill>
                  <a:schemeClr val="dk1"/>
                </a:solidFill>
                <a:latin typeface="Verdana" panose="020B0604030504040204" pitchFamily="34" charset="0"/>
                <a:ea typeface="Verdana" panose="020B0604030504040204" pitchFamily="34" charset="0"/>
                <a:cs typeface="Calibri"/>
                <a:sym typeface="Calibri"/>
              </a:rPr>
              <a:t>Inhabilidades de </a:t>
            </a:r>
            <a:r>
              <a:rPr lang="es-CL" sz="2000" b="1"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postulación </a:t>
            </a:r>
            <a:endParaRPr lang="es-CL" sz="2000" b="1" i="0" u="none" strike="noStrike" cap="none" dirty="0" smtClean="0">
              <a:solidFill>
                <a:schemeClr val="dk1"/>
              </a:solidFill>
              <a:latin typeface="Verdana" panose="020B0604030504040204" pitchFamily="34" charset="0"/>
              <a:ea typeface="Verdana" panose="020B0604030504040204" pitchFamily="34" charset="0"/>
              <a:cs typeface="Calibri"/>
              <a:sym typeface="Calibri"/>
            </a:endParaRPr>
          </a:p>
          <a:p>
            <a:pPr marL="0" marR="0" lvl="0" indent="0" algn="l" rtl="0">
              <a:lnSpc>
                <a:spcPct val="90000"/>
              </a:lnSpc>
              <a:spcBef>
                <a:spcPts val="0"/>
              </a:spcBef>
              <a:spcAft>
                <a:spcPts val="0"/>
              </a:spcAft>
              <a:buClr>
                <a:schemeClr val="dk1"/>
              </a:buClr>
              <a:buSzPts val="3200"/>
              <a:buFont typeface="Arial"/>
              <a:buNone/>
            </a:pPr>
            <a:endParaRPr lang="es-CL" sz="3200" b="1"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200"/>
              <a:buFont typeface="Arial"/>
              <a:buNone/>
            </a:pPr>
            <a:r>
              <a:rPr lang="es-CL"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Enumeradas en la página 8-9 de la Resolución N°2337/2025 del </a:t>
            </a:r>
            <a:r>
              <a:rPr lang="es-CL" i="0" u="none" strike="noStrike" cap="none" dirty="0" err="1" smtClean="0">
                <a:solidFill>
                  <a:schemeClr val="dk1"/>
                </a:solidFill>
                <a:latin typeface="Verdana" panose="020B0604030504040204" pitchFamily="34" charset="0"/>
                <a:ea typeface="Verdana" panose="020B0604030504040204" pitchFamily="34" charset="0"/>
                <a:cs typeface="Calibri"/>
                <a:sym typeface="Calibri"/>
              </a:rPr>
              <a:t>Serpat</a:t>
            </a:r>
            <a:r>
              <a:rPr lang="es-CL"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 (“bases”):</a:t>
            </a:r>
          </a:p>
          <a:p>
            <a:pPr marL="0" marR="0" lvl="0" indent="0" algn="l" rtl="0">
              <a:lnSpc>
                <a:spcPct val="90000"/>
              </a:lnSpc>
              <a:spcBef>
                <a:spcPts val="0"/>
              </a:spcBef>
              <a:spcAft>
                <a:spcPts val="0"/>
              </a:spcAft>
              <a:buClr>
                <a:schemeClr val="dk1"/>
              </a:buClr>
              <a:buSzPts val="3200"/>
              <a:buFont typeface="Arial"/>
              <a:buNone/>
            </a:pPr>
            <a:endParaRPr lang="es-CL" i="0" u="none" strike="noStrike" cap="none" dirty="0" smtClean="0">
              <a:solidFill>
                <a:schemeClr val="dk1"/>
              </a:solidFill>
              <a:latin typeface="Verdana" panose="020B0604030504040204" pitchFamily="34" charset="0"/>
              <a:ea typeface="Verdana" panose="020B0604030504040204" pitchFamily="34" charset="0"/>
              <a:cs typeface="Calibri"/>
              <a:sym typeface="Calibri"/>
            </a:endParaRPr>
          </a:p>
          <a:p>
            <a:pPr marL="228600" marR="0" lvl="0" indent="-228600" algn="l" rtl="0">
              <a:lnSpc>
                <a:spcPct val="90000"/>
              </a:lnSpc>
              <a:spcBef>
                <a:spcPts val="1000"/>
              </a:spcBef>
              <a:spcAft>
                <a:spcPts val="0"/>
              </a:spcAft>
              <a:buClr>
                <a:schemeClr val="dk1"/>
              </a:buClr>
              <a:buSzPts val="1800"/>
              <a:buFont typeface="Arial"/>
              <a:buChar char="•"/>
            </a:pP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Personas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jurídicas cuyo objeto social o fines establecidos por Estatutos o Acta de Constitución, no sean pertinentes con la actividad a desarrollar en el proyecto. </a:t>
            </a:r>
            <a:endParaRPr dirty="0">
              <a:latin typeface="Verdana" panose="020B0604030504040204" pitchFamily="34" charset="0"/>
              <a:ea typeface="Verdana" panose="020B0604030504040204" pitchFamily="34" charset="0"/>
            </a:endParaRPr>
          </a:p>
          <a:p>
            <a:pPr marL="228600" marR="0" lvl="0" indent="-228600" algn="l" rtl="0">
              <a:lnSpc>
                <a:spcPct val="90000"/>
              </a:lnSpc>
              <a:spcBef>
                <a:spcPts val="1000"/>
              </a:spcBef>
              <a:spcAft>
                <a:spcPts val="0"/>
              </a:spcAft>
              <a:buClr>
                <a:schemeClr val="dk1"/>
              </a:buClr>
              <a:buSzPts val="1800"/>
              <a:buFont typeface="Arial"/>
              <a:buChar char="•"/>
            </a:pP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Personas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jurídicas que tengan rendiciones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pendientes</a:t>
            </a:r>
            <a:r>
              <a:rPr lang="es-CL" dirty="0" smtClean="0">
                <a:solidFill>
                  <a:schemeClr val="dk1"/>
                </a:solidFill>
                <a:latin typeface="Verdana" panose="020B0604030504040204" pitchFamily="34" charset="0"/>
                <a:ea typeface="Verdana" panose="020B0604030504040204" pitchFamily="34" charset="0"/>
                <a:cs typeface="Calibri"/>
                <a:sym typeface="Calibri"/>
              </a:rPr>
              <a:t>.</a:t>
            </a:r>
            <a:endParaRPr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4" name="Google Shape;90;p9"/>
          <p:cNvSpPr txBox="1"/>
          <p:nvPr/>
        </p:nvSpPr>
        <p:spPr>
          <a:xfrm>
            <a:off x="816266" y="3639341"/>
            <a:ext cx="9885946" cy="1679108"/>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Al momento de presentar la postulación, la persona responsable del proyecto deberá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adjuntar como documento obligatorio una </a:t>
            </a:r>
            <a:r>
              <a:rPr lang="es-CL" b="1"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Declaración jurada</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 indicando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que no se encuentra afecta a ninguna de las incompatibilidades establecidas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en la Resolución indicada.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Lo mismo deberá declarar respecto a su equipo de trabajo. </a:t>
            </a:r>
            <a:endParaRPr dirty="0">
              <a:latin typeface="Verdana" panose="020B0604030504040204" pitchFamily="34" charset="0"/>
              <a:ea typeface="Verdana" panose="020B0604030504040204" pitchFamily="34" charset="0"/>
            </a:endParaRPr>
          </a:p>
          <a:p>
            <a:pPr marL="0" marR="0" lvl="0" indent="0" algn="l" rtl="0">
              <a:lnSpc>
                <a:spcPct val="90000"/>
              </a:lnSpc>
              <a:spcBef>
                <a:spcPts val="1000"/>
              </a:spcBef>
              <a:spcAft>
                <a:spcPts val="0"/>
              </a:spcAft>
              <a:buClr>
                <a:schemeClr val="dk1"/>
              </a:buClr>
              <a:buSzPts val="1600"/>
              <a:buFont typeface="Arial"/>
              <a:buNone/>
            </a:pP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Los proyectos que presenten cualquiera de estas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inhabilidades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serán declarados </a:t>
            </a:r>
            <a:r>
              <a:rPr lang="es-CL" b="0"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inadmisibles, </a:t>
            </a:r>
            <a:r>
              <a:rPr lang="es-CL" b="0" i="0" u="none" strike="noStrike" cap="none" dirty="0">
                <a:solidFill>
                  <a:schemeClr val="dk1"/>
                </a:solidFill>
                <a:latin typeface="Verdana" panose="020B0604030504040204" pitchFamily="34" charset="0"/>
                <a:ea typeface="Verdana" panose="020B0604030504040204" pitchFamily="34" charset="0"/>
                <a:cs typeface="Calibri"/>
                <a:sym typeface="Calibri"/>
              </a:rPr>
              <a:t>según corresponda. </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082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15"/>
          <p:cNvSpPr txBox="1"/>
          <p:nvPr/>
        </p:nvSpPr>
        <p:spPr>
          <a:xfrm>
            <a:off x="1177212" y="138990"/>
            <a:ext cx="11353800" cy="13255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s-CL" sz="2000" b="1" dirty="0" smtClean="0">
                <a:solidFill>
                  <a:schemeClr val="dk1"/>
                </a:solidFill>
                <a:latin typeface="Verdana" panose="020B0604030504040204" pitchFamily="34" charset="0"/>
                <a:ea typeface="Verdana" panose="020B0604030504040204" pitchFamily="34" charset="0"/>
                <a:cs typeface="Calibri"/>
                <a:sym typeface="Calibri"/>
              </a:rPr>
              <a:t>Proceso de evaluación y asignación</a:t>
            </a:r>
            <a:endParaRPr sz="2000" b="1" dirty="0">
              <a:solidFill>
                <a:schemeClr val="dk1"/>
              </a:solidFill>
              <a:latin typeface="Verdana" panose="020B0604030504040204" pitchFamily="34" charset="0"/>
              <a:ea typeface="Verdana" panose="020B0604030504040204" pitchFamily="34" charset="0"/>
              <a:cs typeface="Calibri"/>
              <a:sym typeface="Calibri"/>
            </a:endParaRPr>
          </a:p>
        </p:txBody>
      </p:sp>
      <p:grpSp>
        <p:nvGrpSpPr>
          <p:cNvPr id="179" name="Google Shape;179;p15"/>
          <p:cNvGrpSpPr/>
          <p:nvPr/>
        </p:nvGrpSpPr>
        <p:grpSpPr>
          <a:xfrm>
            <a:off x="583805" y="1526220"/>
            <a:ext cx="10465092" cy="4438730"/>
            <a:chOff x="35" y="117238"/>
            <a:chExt cx="10465092" cy="4438730"/>
          </a:xfrm>
        </p:grpSpPr>
        <p:sp>
          <p:nvSpPr>
            <p:cNvPr id="180" name="Google Shape;180;p15"/>
            <p:cNvSpPr/>
            <p:nvPr/>
          </p:nvSpPr>
          <p:spPr>
            <a:xfrm>
              <a:off x="194785" y="138609"/>
              <a:ext cx="1624399" cy="2808000"/>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txBox="1"/>
            <p:nvPr/>
          </p:nvSpPr>
          <p:spPr>
            <a:xfrm>
              <a:off x="194785" y="138609"/>
              <a:ext cx="1624399" cy="649759"/>
            </a:xfrm>
            <a:prstGeom prst="rect">
              <a:avLst/>
            </a:prstGeom>
            <a:noFill/>
            <a:ln>
              <a:noFill/>
            </a:ln>
          </p:spPr>
          <p:txBody>
            <a:bodyPr spcFirstLastPara="1" wrap="square" lIns="99550" tIns="99550" rIns="99550" bIns="53325" anchor="t" anchorCtr="0">
              <a:noAutofit/>
            </a:bodyPr>
            <a:lstStyle/>
            <a:p>
              <a:pPr marL="0" marR="0" lvl="0" indent="0" algn="l" rtl="0">
                <a:lnSpc>
                  <a:spcPct val="90000"/>
                </a:lnSpc>
                <a:spcBef>
                  <a:spcPts val="0"/>
                </a:spcBef>
                <a:spcAft>
                  <a:spcPts val="0"/>
                </a:spcAft>
                <a:buNone/>
              </a:pPr>
              <a:r>
                <a:rPr lang="es-CL" sz="1400" b="1" dirty="0">
                  <a:solidFill>
                    <a:schemeClr val="lt1"/>
                  </a:solidFill>
                  <a:latin typeface="Verdana" panose="020B0604030504040204" pitchFamily="34" charset="0"/>
                  <a:ea typeface="Verdana" panose="020B0604030504040204" pitchFamily="34" charset="0"/>
                  <a:cs typeface="Calibri"/>
                  <a:sym typeface="Calibri"/>
                </a:rPr>
                <a:t>CNSPM - SFGP</a:t>
              </a:r>
              <a:endParaRPr dirty="0">
                <a:latin typeface="Verdana" panose="020B0604030504040204" pitchFamily="34" charset="0"/>
                <a:ea typeface="Verdana" panose="020B0604030504040204" pitchFamily="34" charset="0"/>
              </a:endParaRPr>
            </a:p>
          </p:txBody>
        </p:sp>
        <p:sp>
          <p:nvSpPr>
            <p:cNvPr id="182" name="Google Shape;182;p15"/>
            <p:cNvSpPr/>
            <p:nvPr/>
          </p:nvSpPr>
          <p:spPr>
            <a:xfrm>
              <a:off x="35" y="826114"/>
              <a:ext cx="2296186" cy="3708482"/>
            </a:xfrm>
            <a:prstGeom prst="roundRect">
              <a:avLst>
                <a:gd name="adj" fmla="val 10000"/>
              </a:avLst>
            </a:prstGeom>
            <a:solidFill>
              <a:schemeClr val="lt1">
                <a:alpha val="89803"/>
              </a:schemeClr>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txBox="1"/>
            <p:nvPr/>
          </p:nvSpPr>
          <p:spPr>
            <a:xfrm>
              <a:off x="67288" y="893367"/>
              <a:ext cx="2161680" cy="3573976"/>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Recepción, ingreso y presentación de los proyectos al Comité Subsidios a través de un </a:t>
              </a:r>
              <a:r>
                <a:rPr lang="es-CL" sz="1400" b="1" i="0" u="none" strike="noStrike" cap="none" dirty="0" err="1">
                  <a:solidFill>
                    <a:schemeClr val="dk1"/>
                  </a:solidFill>
                  <a:latin typeface="Verdana" panose="020B0604030504040204" pitchFamily="34" charset="0"/>
                  <a:ea typeface="Verdana" panose="020B0604030504040204" pitchFamily="34" charset="0"/>
                  <a:cs typeface="Calibri"/>
                  <a:sym typeface="Calibri"/>
                </a:rPr>
                <a:t>ppt</a:t>
              </a: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 el o los días de reunión</a:t>
              </a:r>
              <a:endParaRPr sz="1400" b="1"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184" name="Google Shape;184;p15"/>
            <p:cNvSpPr/>
            <p:nvPr/>
          </p:nvSpPr>
          <p:spPr>
            <a:xfrm rot="-18379">
              <a:off x="2239523" y="252303"/>
              <a:ext cx="891142" cy="404428"/>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txBox="1"/>
            <p:nvPr/>
          </p:nvSpPr>
          <p:spPr>
            <a:xfrm rot="-18379">
              <a:off x="2239524" y="333513"/>
              <a:ext cx="769814" cy="2426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b="1">
                <a:solidFill>
                  <a:schemeClr val="lt1"/>
                </a:solidFill>
                <a:latin typeface="Calibri"/>
                <a:ea typeface="Calibri"/>
                <a:cs typeface="Calibri"/>
                <a:sym typeface="Calibri"/>
              </a:endParaRPr>
            </a:p>
          </p:txBody>
        </p:sp>
        <p:sp>
          <p:nvSpPr>
            <p:cNvPr id="186" name="Google Shape;186;p15"/>
            <p:cNvSpPr/>
            <p:nvPr/>
          </p:nvSpPr>
          <p:spPr>
            <a:xfrm>
              <a:off x="3500562" y="118467"/>
              <a:ext cx="2547854" cy="2808000"/>
            </a:xfrm>
            <a:prstGeom prst="roundRect">
              <a:avLst>
                <a:gd name="adj" fmla="val 10000"/>
              </a:avLst>
            </a:prstGeom>
            <a:solidFill>
              <a:srgbClr val="2EE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txBox="1"/>
            <p:nvPr/>
          </p:nvSpPr>
          <p:spPr>
            <a:xfrm>
              <a:off x="3500562" y="118467"/>
              <a:ext cx="2547854" cy="649759"/>
            </a:xfrm>
            <a:prstGeom prst="rect">
              <a:avLst/>
            </a:prstGeom>
            <a:noFill/>
            <a:ln>
              <a:noFill/>
            </a:ln>
          </p:spPr>
          <p:txBody>
            <a:bodyPr spcFirstLastPara="1" wrap="square" lIns="99550" tIns="99550" rIns="99550" bIns="53325" anchor="t" anchorCtr="0">
              <a:noAutofit/>
            </a:bodyPr>
            <a:lstStyle/>
            <a:p>
              <a:pPr marL="0" marR="0" lvl="0" indent="0" algn="l" rtl="0">
                <a:lnSpc>
                  <a:spcPct val="90000"/>
                </a:lnSpc>
                <a:spcBef>
                  <a:spcPts val="0"/>
                </a:spcBef>
                <a:spcAft>
                  <a:spcPts val="0"/>
                </a:spcAft>
                <a:buNone/>
              </a:pPr>
              <a:r>
                <a:rPr lang="es-CL" sz="1400" b="1" dirty="0">
                  <a:solidFill>
                    <a:schemeClr val="lt1"/>
                  </a:solidFill>
                  <a:latin typeface="Verdana" panose="020B0604030504040204" pitchFamily="34" charset="0"/>
                  <a:ea typeface="Verdana" panose="020B0604030504040204" pitchFamily="34" charset="0"/>
                  <a:cs typeface="Calibri"/>
                  <a:sym typeface="Calibri"/>
                </a:rPr>
                <a:t>Comité de Subsidios SERPAT</a:t>
              </a:r>
              <a:endParaRPr dirty="0">
                <a:latin typeface="Verdana" panose="020B0604030504040204" pitchFamily="34" charset="0"/>
                <a:ea typeface="Verdana" panose="020B0604030504040204" pitchFamily="34" charset="0"/>
              </a:endParaRPr>
            </a:p>
          </p:txBody>
        </p:sp>
        <p:sp>
          <p:nvSpPr>
            <p:cNvPr id="188" name="Google Shape;188;p15"/>
            <p:cNvSpPr/>
            <p:nvPr/>
          </p:nvSpPr>
          <p:spPr>
            <a:xfrm>
              <a:off x="2948525" y="768227"/>
              <a:ext cx="4010724" cy="3786511"/>
            </a:xfrm>
            <a:prstGeom prst="roundRect">
              <a:avLst>
                <a:gd name="adj" fmla="val 10000"/>
              </a:avLst>
            </a:prstGeom>
            <a:solidFill>
              <a:schemeClr val="lt1">
                <a:alpha val="89803"/>
              </a:schemeClr>
            </a:solidFill>
            <a:ln w="9525"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txBox="1"/>
            <p:nvPr/>
          </p:nvSpPr>
          <p:spPr>
            <a:xfrm>
              <a:off x="3059428" y="879130"/>
              <a:ext cx="3788918" cy="3564705"/>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Evaluación y priorización de los proyectos a través de un Acta.</a:t>
              </a:r>
              <a:endParaRPr sz="1400" dirty="0">
                <a:latin typeface="Verdana" panose="020B0604030504040204" pitchFamily="34" charset="0"/>
                <a:ea typeface="Verdana" panose="020B0604030504040204" pitchFamily="34" charset="0"/>
              </a:endParaRPr>
            </a:p>
            <a:p>
              <a:pPr marL="114300" marR="0" lvl="1" indent="-25400" algn="l" rtl="0">
                <a:lnSpc>
                  <a:spcPct val="90000"/>
                </a:lnSpc>
                <a:spcBef>
                  <a:spcPts val="210"/>
                </a:spcBef>
                <a:spcAft>
                  <a:spcPts val="0"/>
                </a:spcAft>
                <a:buClr>
                  <a:schemeClr val="dk1"/>
                </a:buClr>
                <a:buSzPts val="1400"/>
                <a:buFont typeface="Calibri"/>
                <a:buNone/>
              </a:pPr>
              <a:endParaRPr sz="1400" b="1" i="0" u="none" strike="noStrike" cap="none" dirty="0">
                <a:solidFill>
                  <a:schemeClr val="dk1"/>
                </a:solidFill>
                <a:latin typeface="Verdana" panose="020B0604030504040204" pitchFamily="34" charset="0"/>
                <a:ea typeface="Verdana" panose="020B0604030504040204" pitchFamily="34" charset="0"/>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Hasta 5 miembros:</a:t>
              </a:r>
              <a:endParaRPr sz="1400" dirty="0">
                <a:latin typeface="Verdana" panose="020B0604030504040204" pitchFamily="34" charset="0"/>
                <a:ea typeface="Verdana" panose="020B0604030504040204" pitchFamily="34" charset="0"/>
              </a:endParaRPr>
            </a:p>
            <a:p>
              <a:pPr marL="114300" marR="0" lvl="1" indent="-114300" algn="l" rtl="0">
                <a:lnSpc>
                  <a:spcPct val="90000"/>
                </a:lnSpc>
                <a:spcBef>
                  <a:spcPts val="210"/>
                </a:spcBef>
                <a:spcAft>
                  <a:spcPts val="0"/>
                </a:spcAft>
                <a:buClr>
                  <a:schemeClr val="dk1"/>
                </a:buClr>
                <a:buSzPts val="1400"/>
                <a:buFont typeface="Calibri"/>
                <a:buChar char="•"/>
              </a:pPr>
              <a:r>
                <a:rPr lang="es-CL" sz="1400" b="1"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Subdirector de Fomento y </a:t>
              </a: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Gestión Patrimonial, </a:t>
              </a:r>
              <a:endParaRPr sz="1400" b="1" i="0" u="none" strike="noStrike" cap="none" dirty="0">
                <a:solidFill>
                  <a:schemeClr val="dk1"/>
                </a:solidFill>
                <a:latin typeface="Verdana" panose="020B0604030504040204" pitchFamily="34" charset="0"/>
                <a:ea typeface="Verdana" panose="020B0604030504040204" pitchFamily="34" charset="0"/>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CL" sz="1400" b="1" dirty="0" smtClean="0">
                  <a:solidFill>
                    <a:schemeClr val="dk1"/>
                  </a:solidFill>
                  <a:latin typeface="Verdana" panose="020B0604030504040204" pitchFamily="34" charset="0"/>
                  <a:ea typeface="Verdana" panose="020B0604030504040204" pitchFamily="34" charset="0"/>
                  <a:cs typeface="Calibri"/>
                  <a:sym typeface="Calibri"/>
                </a:rPr>
                <a:t>Directora </a:t>
              </a:r>
              <a:r>
                <a:rPr lang="es-CL" sz="1400" b="1" i="0" u="none" strike="noStrike" cap="none" dirty="0" smtClean="0">
                  <a:solidFill>
                    <a:schemeClr val="dk1"/>
                  </a:solidFill>
                  <a:latin typeface="Verdana" panose="020B0604030504040204" pitchFamily="34" charset="0"/>
                  <a:ea typeface="Verdana" panose="020B0604030504040204" pitchFamily="34" charset="0"/>
                  <a:cs typeface="Calibri"/>
                  <a:sym typeface="Calibri"/>
                </a:rPr>
                <a:t>del </a:t>
              </a: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Centro Nacional de Sitios del Patrimonio Mundial </a:t>
              </a:r>
              <a:endParaRPr sz="1400" b="1" i="0" u="none" strike="noStrike" cap="none" dirty="0">
                <a:solidFill>
                  <a:schemeClr val="dk1"/>
                </a:solidFill>
                <a:latin typeface="Verdana" panose="020B0604030504040204" pitchFamily="34" charset="0"/>
                <a:ea typeface="Verdana" panose="020B0604030504040204" pitchFamily="34" charset="0"/>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Gabinete DN</a:t>
              </a:r>
              <a:endParaRPr sz="1400" dirty="0">
                <a:latin typeface="Verdana" panose="020B0604030504040204" pitchFamily="34" charset="0"/>
                <a:ea typeface="Verdana" panose="020B0604030504040204" pitchFamily="34" charset="0"/>
              </a:endParaRPr>
            </a:p>
            <a:p>
              <a:pPr marL="114300" marR="0" lvl="1" indent="-114300" algn="l" rtl="0">
                <a:lnSpc>
                  <a:spcPct val="90000"/>
                </a:lnSpc>
                <a:spcBef>
                  <a:spcPts val="21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Jefe del Departamento Jurídico, y  </a:t>
              </a:r>
              <a:endParaRPr sz="1400" dirty="0">
                <a:latin typeface="Verdana" panose="020B0604030504040204" pitchFamily="34" charset="0"/>
                <a:ea typeface="Verdana" panose="020B0604030504040204" pitchFamily="34" charset="0"/>
              </a:endParaRPr>
            </a:p>
            <a:p>
              <a:pPr marL="114300" marR="0" lvl="1" indent="-114300" algn="l" rtl="0">
                <a:lnSpc>
                  <a:spcPct val="90000"/>
                </a:lnSpc>
                <a:spcBef>
                  <a:spcPts val="21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Encargada del área de Arquitectura del CMN</a:t>
              </a:r>
              <a:endParaRPr sz="1400" dirty="0">
                <a:latin typeface="Verdana" panose="020B0604030504040204" pitchFamily="34" charset="0"/>
                <a:ea typeface="Verdana" panose="020B0604030504040204" pitchFamily="34" charset="0"/>
              </a:endParaRPr>
            </a:p>
            <a:p>
              <a:pPr marL="114300" marR="0" lvl="1" indent="-25400" algn="l" rtl="0">
                <a:lnSpc>
                  <a:spcPct val="90000"/>
                </a:lnSpc>
                <a:spcBef>
                  <a:spcPts val="210"/>
                </a:spcBef>
                <a:spcAft>
                  <a:spcPts val="0"/>
                </a:spcAft>
                <a:buClr>
                  <a:schemeClr val="dk1"/>
                </a:buClr>
                <a:buSzPts val="1400"/>
                <a:buFont typeface="Calibri"/>
                <a:buNone/>
              </a:pPr>
              <a:endParaRPr sz="1400" b="1" i="0" u="none" strike="noStrike" cap="none" dirty="0">
                <a:solidFill>
                  <a:schemeClr val="dk1"/>
                </a:solidFill>
                <a:latin typeface="Calibri"/>
                <a:ea typeface="Calibri"/>
                <a:cs typeface="Calibri"/>
                <a:sym typeface="Calibri"/>
              </a:endParaRPr>
            </a:p>
          </p:txBody>
        </p:sp>
        <p:sp>
          <p:nvSpPr>
            <p:cNvPr id="190" name="Google Shape;190;p15"/>
            <p:cNvSpPr/>
            <p:nvPr/>
          </p:nvSpPr>
          <p:spPr>
            <a:xfrm rot="-992">
              <a:off x="6508969" y="240492"/>
              <a:ext cx="976370" cy="404428"/>
            </a:xfrm>
            <a:prstGeom prst="rightArrow">
              <a:avLst>
                <a:gd name="adj1" fmla="val 60000"/>
                <a:gd name="adj2" fmla="val 50000"/>
              </a:avLst>
            </a:prstGeom>
            <a:solidFill>
              <a:srgbClr val="599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txBox="1"/>
            <p:nvPr/>
          </p:nvSpPr>
          <p:spPr>
            <a:xfrm rot="-992">
              <a:off x="6508969" y="321396"/>
              <a:ext cx="855042" cy="2426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b="1">
                <a:solidFill>
                  <a:schemeClr val="lt1"/>
                </a:solidFill>
                <a:latin typeface="Calibri"/>
                <a:ea typeface="Calibri"/>
                <a:cs typeface="Calibri"/>
                <a:sym typeface="Calibri"/>
              </a:endParaRPr>
            </a:p>
          </p:txBody>
        </p:sp>
        <p:sp>
          <p:nvSpPr>
            <p:cNvPr id="192" name="Google Shape;192;p15"/>
            <p:cNvSpPr/>
            <p:nvPr/>
          </p:nvSpPr>
          <p:spPr>
            <a:xfrm>
              <a:off x="7890625" y="117238"/>
              <a:ext cx="2291621" cy="2808000"/>
            </a:xfrm>
            <a:prstGeom prst="roundRect">
              <a:avLst>
                <a:gd name="adj" fmla="val 10000"/>
              </a:avLst>
            </a:prstGeom>
            <a:solidFill>
              <a:srgbClr val="599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txBox="1"/>
            <p:nvPr/>
          </p:nvSpPr>
          <p:spPr>
            <a:xfrm>
              <a:off x="7890625" y="117238"/>
              <a:ext cx="2291621" cy="649759"/>
            </a:xfrm>
            <a:prstGeom prst="rect">
              <a:avLst/>
            </a:prstGeom>
            <a:noFill/>
            <a:ln>
              <a:noFill/>
            </a:ln>
          </p:spPr>
          <p:txBody>
            <a:bodyPr spcFirstLastPara="1" wrap="square" lIns="99550" tIns="99550" rIns="99550" bIns="53325" anchor="t" anchorCtr="0">
              <a:noAutofit/>
            </a:bodyPr>
            <a:lstStyle/>
            <a:p>
              <a:pPr marL="0" marR="0" lvl="0" indent="0" algn="l" rtl="0">
                <a:lnSpc>
                  <a:spcPct val="90000"/>
                </a:lnSpc>
                <a:spcBef>
                  <a:spcPts val="0"/>
                </a:spcBef>
                <a:spcAft>
                  <a:spcPts val="0"/>
                </a:spcAft>
                <a:buNone/>
              </a:pPr>
              <a:r>
                <a:rPr lang="es-CL" sz="1400" b="1" dirty="0">
                  <a:solidFill>
                    <a:schemeClr val="lt1"/>
                  </a:solidFill>
                  <a:latin typeface="Verdana" panose="020B0604030504040204" pitchFamily="34" charset="0"/>
                  <a:ea typeface="Verdana" panose="020B0604030504040204" pitchFamily="34" charset="0"/>
                  <a:cs typeface="Calibri"/>
                  <a:sym typeface="Calibri"/>
                </a:rPr>
                <a:t>Directora Nacional SERPAT</a:t>
              </a:r>
              <a:endParaRPr dirty="0">
                <a:latin typeface="Verdana" panose="020B0604030504040204" pitchFamily="34" charset="0"/>
                <a:ea typeface="Verdana" panose="020B0604030504040204" pitchFamily="34" charset="0"/>
              </a:endParaRPr>
            </a:p>
          </p:txBody>
        </p:sp>
        <p:sp>
          <p:nvSpPr>
            <p:cNvPr id="194" name="Google Shape;194;p15"/>
            <p:cNvSpPr/>
            <p:nvPr/>
          </p:nvSpPr>
          <p:spPr>
            <a:xfrm>
              <a:off x="7715019" y="766998"/>
              <a:ext cx="2750108" cy="3788970"/>
            </a:xfrm>
            <a:prstGeom prst="roundRect">
              <a:avLst>
                <a:gd name="adj" fmla="val 10000"/>
              </a:avLst>
            </a:prstGeom>
            <a:solidFill>
              <a:schemeClr val="lt1">
                <a:alpha val="89803"/>
              </a:schemeClr>
            </a:solidFill>
            <a:ln w="9525"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txBox="1"/>
            <p:nvPr/>
          </p:nvSpPr>
          <p:spPr>
            <a:xfrm>
              <a:off x="7795567" y="847546"/>
              <a:ext cx="2589012" cy="3627874"/>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 Formaliza la aprobación de los proyectos y autoriza la asignación del Subsidio por medio de una resolución.</a:t>
              </a:r>
              <a:endParaRPr sz="1400" b="1" i="0" u="none" strike="noStrike" cap="none" dirty="0">
                <a:solidFill>
                  <a:schemeClr val="dk1"/>
                </a:solidFill>
                <a:latin typeface="Verdana" panose="020B0604030504040204" pitchFamily="34" charset="0"/>
                <a:ea typeface="Verdana" panose="020B0604030504040204" pitchFamily="34" charset="0"/>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CL" sz="1400" b="1" i="0" u="none" strike="noStrike" cap="none" dirty="0">
                  <a:solidFill>
                    <a:schemeClr val="dk1"/>
                  </a:solidFill>
                  <a:latin typeface="Verdana" panose="020B0604030504040204" pitchFamily="34" charset="0"/>
                  <a:ea typeface="Verdana" panose="020B0604030504040204" pitchFamily="34" charset="0"/>
                  <a:cs typeface="Calibri"/>
                  <a:sym typeface="Calibri"/>
                </a:rPr>
                <a:t> Firma los Convenios, previa presentación de todos los antecedentes legales vigentes y de las garantías (letra de cambio)</a:t>
              </a:r>
              <a:endParaRPr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84887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6"/>
          <p:cNvSpPr txBox="1"/>
          <p:nvPr/>
        </p:nvSpPr>
        <p:spPr>
          <a:xfrm>
            <a:off x="838200" y="131763"/>
            <a:ext cx="11353800" cy="13255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s-CL" sz="2000" b="1" dirty="0" smtClean="0">
                <a:solidFill>
                  <a:schemeClr val="dk1"/>
                </a:solidFill>
                <a:latin typeface="Verdana" panose="020B0604030504040204" pitchFamily="34" charset="0"/>
                <a:ea typeface="Verdana" panose="020B0604030504040204" pitchFamily="34" charset="0"/>
                <a:cs typeface="Calibri"/>
                <a:sym typeface="Calibri"/>
              </a:rPr>
              <a:t>Requisitos de a</a:t>
            </a:r>
            <a:r>
              <a:rPr lang="es-CL" sz="2000" b="1" dirty="0" smtClean="0">
                <a:solidFill>
                  <a:schemeClr val="dk1"/>
                </a:solidFill>
                <a:latin typeface="Verdana" panose="020B0604030504040204" pitchFamily="34" charset="0"/>
                <a:ea typeface="Verdana" panose="020B0604030504040204" pitchFamily="34" charset="0"/>
                <a:cs typeface="Calibri"/>
                <a:sym typeface="Calibri"/>
              </a:rPr>
              <a:t>dmisibilidad de los proyectos </a:t>
            </a:r>
            <a:endParaRPr sz="2000" b="1" dirty="0">
              <a:solidFill>
                <a:schemeClr val="dk1"/>
              </a:solidFill>
              <a:latin typeface="Verdana" panose="020B0604030504040204" pitchFamily="34" charset="0"/>
              <a:ea typeface="Verdana" panose="020B0604030504040204" pitchFamily="34" charset="0"/>
              <a:cs typeface="Calibri"/>
              <a:sym typeface="Calibri"/>
            </a:endParaRPr>
          </a:p>
        </p:txBody>
      </p:sp>
      <p:grpSp>
        <p:nvGrpSpPr>
          <p:cNvPr id="202" name="Google Shape;202;p16"/>
          <p:cNvGrpSpPr/>
          <p:nvPr/>
        </p:nvGrpSpPr>
        <p:grpSpPr>
          <a:xfrm>
            <a:off x="2542678" y="1106444"/>
            <a:ext cx="6434568" cy="5054447"/>
            <a:chOff x="1919286" y="-106896"/>
            <a:chExt cx="6434568" cy="5054447"/>
          </a:xfrm>
        </p:grpSpPr>
        <p:sp>
          <p:nvSpPr>
            <p:cNvPr id="203" name="Google Shape;203;p16"/>
            <p:cNvSpPr/>
            <p:nvPr/>
          </p:nvSpPr>
          <p:spPr>
            <a:xfrm>
              <a:off x="2635818" y="-106896"/>
              <a:ext cx="5001504" cy="5001504"/>
            </a:xfrm>
            <a:custGeom>
              <a:avLst/>
              <a:gdLst/>
              <a:ahLst/>
              <a:cxnLst/>
              <a:rect l="l" t="t" r="r" b="b"/>
              <a:pathLst>
                <a:path w="120000" h="120000" extrusionOk="0">
                  <a:moveTo>
                    <a:pt x="79412" y="7027"/>
                  </a:moveTo>
                  <a:lnTo>
                    <a:pt x="79412" y="7027"/>
                  </a:lnTo>
                  <a:cubicBezTo>
                    <a:pt x="103320" y="15788"/>
                    <a:pt x="118397" y="39478"/>
                    <a:pt x="116209" y="64846"/>
                  </a:cubicBezTo>
                  <a:cubicBezTo>
                    <a:pt x="114022" y="90215"/>
                    <a:pt x="95113" y="110975"/>
                    <a:pt x="70058" y="115514"/>
                  </a:cubicBezTo>
                  <a:cubicBezTo>
                    <a:pt x="45004" y="120054"/>
                    <a:pt x="20013" y="107248"/>
                    <a:pt x="9064" y="84260"/>
                  </a:cubicBezTo>
                  <a:cubicBezTo>
                    <a:pt x="-1885" y="61271"/>
                    <a:pt x="3922" y="33798"/>
                    <a:pt x="23236" y="17205"/>
                  </a:cubicBezTo>
                  <a:lnTo>
                    <a:pt x="21165" y="14300"/>
                  </a:lnTo>
                  <a:lnTo>
                    <a:pt x="29185" y="16766"/>
                  </a:lnTo>
                  <a:lnTo>
                    <a:pt x="29185" y="25551"/>
                  </a:lnTo>
                  <a:lnTo>
                    <a:pt x="27115" y="22648"/>
                  </a:lnTo>
                  <a:lnTo>
                    <a:pt x="27115" y="22648"/>
                  </a:lnTo>
                  <a:cubicBezTo>
                    <a:pt x="10300" y="37453"/>
                    <a:pt x="5450" y="61669"/>
                    <a:pt x="15267" y="81807"/>
                  </a:cubicBezTo>
                  <a:cubicBezTo>
                    <a:pt x="25085" y="101946"/>
                    <a:pt x="47149" y="113041"/>
                    <a:pt x="69169" y="108913"/>
                  </a:cubicBezTo>
                  <a:cubicBezTo>
                    <a:pt x="91190" y="104785"/>
                    <a:pt x="107737" y="86452"/>
                    <a:pt x="109594" y="64124"/>
                  </a:cubicBezTo>
                  <a:cubicBezTo>
                    <a:pt x="111451" y="41797"/>
                    <a:pt x="98159" y="20982"/>
                    <a:pt x="77123" y="13273"/>
                  </a:cubicBezTo>
                  <a:close/>
                </a:path>
              </a:pathLst>
            </a:cu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3947735" y="-73224"/>
              <a:ext cx="2377670" cy="1188835"/>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txBox="1"/>
            <p:nvPr/>
          </p:nvSpPr>
          <p:spPr>
            <a:xfrm>
              <a:off x="3935789" y="-50733"/>
              <a:ext cx="2261602" cy="10727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Pertinencia: </a:t>
              </a:r>
              <a:r>
                <a:rPr lang="es-CL" sz="1200" dirty="0">
                  <a:solidFill>
                    <a:schemeClr val="dk1"/>
                  </a:solidFill>
                  <a:latin typeface="Verdana" panose="020B0604030504040204" pitchFamily="34" charset="0"/>
                  <a:ea typeface="Verdana" panose="020B0604030504040204" pitchFamily="34" charset="0"/>
                  <a:cs typeface="Calibri"/>
                  <a:sym typeface="Calibri"/>
                </a:rPr>
                <a:t>Los proyectos sólo podrán corresponder a algunos de los señalados en el Título IV </a:t>
              </a:r>
              <a:r>
                <a:rPr lang="es-CL" sz="1200" dirty="0" smtClean="0">
                  <a:solidFill>
                    <a:schemeClr val="dk1"/>
                  </a:solidFill>
                  <a:latin typeface="Verdana" panose="020B0604030504040204" pitchFamily="34" charset="0"/>
                  <a:ea typeface="Verdana" panose="020B0604030504040204" pitchFamily="34" charset="0"/>
                  <a:cs typeface="Calibri"/>
                  <a:sym typeface="Calibri"/>
                </a:rPr>
                <a:t>del reglamento</a:t>
              </a:r>
              <a:r>
                <a:rPr lang="es-CL" sz="1200" dirty="0">
                  <a:solidFill>
                    <a:schemeClr val="dk1"/>
                  </a:solidFill>
                  <a:latin typeface="Verdana" panose="020B0604030504040204" pitchFamily="34" charset="0"/>
                  <a:ea typeface="Verdana" panose="020B0604030504040204" pitchFamily="34" charset="0"/>
                  <a:cs typeface="Calibri"/>
                  <a:sym typeface="Calibri"/>
                </a:rPr>
                <a:t>.</a:t>
              </a:r>
              <a:endParaRPr sz="1600" dirty="0">
                <a:latin typeface="Verdana" panose="020B0604030504040204" pitchFamily="34" charset="0"/>
                <a:ea typeface="Verdana" panose="020B0604030504040204" pitchFamily="34" charset="0"/>
              </a:endParaRPr>
            </a:p>
          </p:txBody>
        </p:sp>
        <p:sp>
          <p:nvSpPr>
            <p:cNvPr id="206" name="Google Shape;206;p16"/>
            <p:cNvSpPr/>
            <p:nvPr/>
          </p:nvSpPr>
          <p:spPr>
            <a:xfrm>
              <a:off x="5976184" y="1187901"/>
              <a:ext cx="2377670" cy="1614093"/>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txBox="1"/>
            <p:nvPr/>
          </p:nvSpPr>
          <p:spPr>
            <a:xfrm>
              <a:off x="6054978" y="1266695"/>
              <a:ext cx="2220082" cy="145650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Viabilidad: </a:t>
              </a:r>
              <a:r>
                <a:rPr lang="es-CL" sz="1200" dirty="0">
                  <a:solidFill>
                    <a:schemeClr val="dk1"/>
                  </a:solidFill>
                  <a:latin typeface="Verdana" panose="020B0604030504040204" pitchFamily="34" charset="0"/>
                  <a:ea typeface="Verdana" panose="020B0604030504040204" pitchFamily="34" charset="0"/>
                  <a:cs typeface="Calibri"/>
                  <a:sym typeface="Calibri"/>
                </a:rPr>
                <a:t>Las actividades señaladas en los Proyectos deben ser posibles de ejecutar y no deben existir restricciones o impedimentos que dificulten u obstaculicen su ejecución.</a:t>
              </a:r>
              <a:endParaRPr sz="1200" dirty="0">
                <a:latin typeface="Verdana" panose="020B0604030504040204" pitchFamily="34" charset="0"/>
                <a:ea typeface="Verdana" panose="020B0604030504040204" pitchFamily="34" charset="0"/>
              </a:endParaRPr>
            </a:p>
          </p:txBody>
        </p:sp>
        <p:sp>
          <p:nvSpPr>
            <p:cNvPr id="208" name="Google Shape;208;p16"/>
            <p:cNvSpPr/>
            <p:nvPr/>
          </p:nvSpPr>
          <p:spPr>
            <a:xfrm>
              <a:off x="5392457" y="3419589"/>
              <a:ext cx="2377670" cy="1483166"/>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txBox="1"/>
            <p:nvPr/>
          </p:nvSpPr>
          <p:spPr>
            <a:xfrm>
              <a:off x="5464859" y="3491991"/>
              <a:ext cx="2232866" cy="133836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Coherencia</a:t>
              </a:r>
              <a:r>
                <a:rPr lang="es-CL" sz="1200" dirty="0">
                  <a:solidFill>
                    <a:schemeClr val="dk1"/>
                  </a:solidFill>
                  <a:latin typeface="Verdana" panose="020B0604030504040204" pitchFamily="34" charset="0"/>
                  <a:ea typeface="Verdana" panose="020B0604030504040204" pitchFamily="34" charset="0"/>
                  <a:cs typeface="Calibri"/>
                  <a:sym typeface="Calibri"/>
                </a:rPr>
                <a:t>: Debe existir una adecuada relación entre los objetivos, fundamentos, actividades, tiempo y recursos solicitados en el proyecto.</a:t>
              </a:r>
              <a:endParaRPr sz="1200" dirty="0">
                <a:latin typeface="Verdana" panose="020B0604030504040204" pitchFamily="34" charset="0"/>
                <a:ea typeface="Verdana" panose="020B0604030504040204" pitchFamily="34" charset="0"/>
              </a:endParaRPr>
            </a:p>
          </p:txBody>
        </p:sp>
        <p:sp>
          <p:nvSpPr>
            <p:cNvPr id="210" name="Google Shape;210;p16"/>
            <p:cNvSpPr/>
            <p:nvPr/>
          </p:nvSpPr>
          <p:spPr>
            <a:xfrm>
              <a:off x="2746954" y="3758716"/>
              <a:ext cx="2377670" cy="1188835"/>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txBox="1"/>
            <p:nvPr/>
          </p:nvSpPr>
          <p:spPr>
            <a:xfrm>
              <a:off x="2804988" y="3816750"/>
              <a:ext cx="2261602" cy="10727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Atingencia: </a:t>
              </a:r>
              <a:r>
                <a:rPr lang="es-CL" sz="1200" dirty="0">
                  <a:solidFill>
                    <a:schemeClr val="dk1"/>
                  </a:solidFill>
                  <a:latin typeface="Verdana" panose="020B0604030504040204" pitchFamily="34" charset="0"/>
                  <a:ea typeface="Verdana" panose="020B0604030504040204" pitchFamily="34" charset="0"/>
                  <a:cs typeface="Calibri"/>
                  <a:sym typeface="Calibri"/>
                </a:rPr>
                <a:t>El presupuesto se debe ajustar a las categorías de gastos informadas en el Título VI de este Reglamento </a:t>
              </a:r>
              <a:endParaRPr sz="1200" dirty="0">
                <a:latin typeface="Verdana" panose="020B0604030504040204" pitchFamily="34" charset="0"/>
                <a:ea typeface="Verdana" panose="020B0604030504040204" pitchFamily="34" charset="0"/>
              </a:endParaRPr>
            </a:p>
          </p:txBody>
        </p:sp>
        <p:sp>
          <p:nvSpPr>
            <p:cNvPr id="212" name="Google Shape;212;p16"/>
            <p:cNvSpPr/>
            <p:nvPr/>
          </p:nvSpPr>
          <p:spPr>
            <a:xfrm>
              <a:off x="1919286" y="1400530"/>
              <a:ext cx="2377670" cy="1188835"/>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txBox="1"/>
            <p:nvPr/>
          </p:nvSpPr>
          <p:spPr>
            <a:xfrm>
              <a:off x="1977320" y="1458564"/>
              <a:ext cx="2261602" cy="10727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Suficiencia: </a:t>
              </a:r>
              <a:r>
                <a:rPr lang="es-CL" sz="1200" dirty="0">
                  <a:solidFill>
                    <a:schemeClr val="dk1"/>
                  </a:solidFill>
                  <a:latin typeface="Verdana" panose="020B0604030504040204" pitchFamily="34" charset="0"/>
                  <a:ea typeface="Verdana" panose="020B0604030504040204" pitchFamily="34" charset="0"/>
                  <a:cs typeface="Calibri"/>
                  <a:sym typeface="Calibri"/>
                </a:rPr>
                <a:t>Los proyectos deben ser llenados completamente y contener todos los antecedentes que permitan su evaluación.</a:t>
              </a:r>
              <a:endParaRPr sz="1200" dirty="0">
                <a:solidFill>
                  <a:schemeClr val="dk1"/>
                </a:solidFill>
                <a:latin typeface="Verdana" panose="020B0604030504040204" pitchFamily="34" charset="0"/>
                <a:ea typeface="Verdana" panose="020B0604030504040204" pitchFamily="34" charset="0"/>
                <a:cs typeface="Calibri"/>
                <a:sym typeface="Calibri"/>
              </a:endParaRPr>
            </a:p>
          </p:txBody>
        </p:sp>
      </p:grpSp>
      <p:sp>
        <p:nvSpPr>
          <p:cNvPr id="214" name="Google Shape;214;p16"/>
          <p:cNvSpPr/>
          <p:nvPr/>
        </p:nvSpPr>
        <p:spPr>
          <a:xfrm>
            <a:off x="4645426" y="3963331"/>
            <a:ext cx="222907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b="1" cap="none">
                <a:solidFill>
                  <a:srgbClr val="FBFCFF"/>
                </a:solidFill>
                <a:latin typeface="Calibri"/>
                <a:ea typeface="Calibri"/>
                <a:cs typeface="Calibri"/>
                <a:sym typeface="Calibri"/>
              </a:rPr>
              <a:t>Reglamento</a:t>
            </a:r>
            <a:endParaRPr/>
          </a:p>
        </p:txBody>
      </p:sp>
    </p:spTree>
    <p:extLst>
      <p:ext uri="{BB962C8B-B14F-4D97-AF65-F5344CB8AC3E}">
        <p14:creationId xmlns:p14="http://schemas.microsoft.com/office/powerpoint/2010/main" val="248825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20" name="Google Shape;220;p17"/>
          <p:cNvGrpSpPr/>
          <p:nvPr/>
        </p:nvGrpSpPr>
        <p:grpSpPr>
          <a:xfrm>
            <a:off x="2251491" y="1106444"/>
            <a:ext cx="6815602" cy="5001504"/>
            <a:chOff x="1628099" y="-106896"/>
            <a:chExt cx="6815602" cy="5001504"/>
          </a:xfrm>
        </p:grpSpPr>
        <p:sp>
          <p:nvSpPr>
            <p:cNvPr id="221" name="Google Shape;221;p17"/>
            <p:cNvSpPr/>
            <p:nvPr/>
          </p:nvSpPr>
          <p:spPr>
            <a:xfrm>
              <a:off x="2661150" y="-106896"/>
              <a:ext cx="4950839" cy="5001504"/>
            </a:xfrm>
            <a:custGeom>
              <a:avLst/>
              <a:gdLst/>
              <a:ahLst/>
              <a:cxnLst/>
              <a:rect l="l" t="t" r="r" b="b"/>
              <a:pathLst>
                <a:path w="120000" h="120000" extrusionOk="0">
                  <a:moveTo>
                    <a:pt x="79598" y="7061"/>
                  </a:moveTo>
                  <a:lnTo>
                    <a:pt x="79598" y="7061"/>
                  </a:lnTo>
                  <a:cubicBezTo>
                    <a:pt x="103432" y="15896"/>
                    <a:pt x="118419" y="39586"/>
                    <a:pt x="116203" y="64922"/>
                  </a:cubicBezTo>
                  <a:cubicBezTo>
                    <a:pt x="113987" y="90258"/>
                    <a:pt x="95115" y="110983"/>
                    <a:pt x="70110" y="115540"/>
                  </a:cubicBezTo>
                  <a:cubicBezTo>
                    <a:pt x="45106" y="120098"/>
                    <a:pt x="20142" y="107363"/>
                    <a:pt x="9141" y="84436"/>
                  </a:cubicBezTo>
                  <a:cubicBezTo>
                    <a:pt x="-1860" y="61510"/>
                    <a:pt x="3817" y="34053"/>
                    <a:pt x="23006" y="17376"/>
                  </a:cubicBezTo>
                  <a:lnTo>
                    <a:pt x="20938" y="14504"/>
                  </a:lnTo>
                  <a:lnTo>
                    <a:pt x="28950" y="16878"/>
                  </a:lnTo>
                  <a:lnTo>
                    <a:pt x="28957" y="25641"/>
                  </a:lnTo>
                  <a:lnTo>
                    <a:pt x="26890" y="22770"/>
                  </a:lnTo>
                  <a:lnTo>
                    <a:pt x="26890" y="22770"/>
                  </a:lnTo>
                  <a:cubicBezTo>
                    <a:pt x="10199" y="37676"/>
                    <a:pt x="5476" y="61907"/>
                    <a:pt x="15345" y="82011"/>
                  </a:cubicBezTo>
                  <a:cubicBezTo>
                    <a:pt x="25213" y="102115"/>
                    <a:pt x="47249" y="113156"/>
                    <a:pt x="69220" y="109006"/>
                  </a:cubicBezTo>
                  <a:cubicBezTo>
                    <a:pt x="91191" y="104855"/>
                    <a:pt x="107702" y="86531"/>
                    <a:pt x="109588" y="64206"/>
                  </a:cubicBezTo>
                  <a:cubicBezTo>
                    <a:pt x="111474" y="41882"/>
                    <a:pt x="98271" y="21037"/>
                    <a:pt x="77309" y="13245"/>
                  </a:cubicBezTo>
                  <a:close/>
                </a:path>
              </a:pathLst>
            </a:cu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3947735" y="-73224"/>
              <a:ext cx="2377670" cy="1188835"/>
            </a:xfrm>
            <a:prstGeom prst="roundRect">
              <a:avLst>
                <a:gd name="adj" fmla="val 16667"/>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txBox="1"/>
            <p:nvPr/>
          </p:nvSpPr>
          <p:spPr>
            <a:xfrm>
              <a:off x="4005769" y="-15190"/>
              <a:ext cx="2261602" cy="10727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Situación del Sitio Patrimonio Mundial frente a </a:t>
              </a:r>
              <a:r>
                <a:rPr lang="es-CL" sz="1200" b="1" dirty="0" smtClean="0">
                  <a:solidFill>
                    <a:schemeClr val="dk1"/>
                  </a:solidFill>
                  <a:latin typeface="Verdana" panose="020B0604030504040204" pitchFamily="34" charset="0"/>
                  <a:ea typeface="Verdana" panose="020B0604030504040204" pitchFamily="34" charset="0"/>
                  <a:cs typeface="Calibri"/>
                  <a:sym typeface="Calibri"/>
                </a:rPr>
                <a:t>UNESCO</a:t>
              </a:r>
              <a:endParaRPr sz="1200" b="1"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224" name="Google Shape;224;p17"/>
            <p:cNvSpPr/>
            <p:nvPr/>
          </p:nvSpPr>
          <p:spPr>
            <a:xfrm>
              <a:off x="6066031" y="1380073"/>
              <a:ext cx="2377670" cy="1614093"/>
            </a:xfrm>
            <a:prstGeom prst="roundRect">
              <a:avLst>
                <a:gd name="adj" fmla="val 16667"/>
              </a:avLst>
            </a:prstGeom>
            <a:gradFill>
              <a:gsLst>
                <a:gs pos="0">
                  <a:srgbClr val="ABE3E3"/>
                </a:gs>
                <a:gs pos="50000">
                  <a:srgbClr val="9DDDDE"/>
                </a:gs>
                <a:gs pos="100000">
                  <a:srgbClr val="8CDCD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txBox="1"/>
            <p:nvPr/>
          </p:nvSpPr>
          <p:spPr>
            <a:xfrm>
              <a:off x="6144825" y="1662110"/>
              <a:ext cx="2220082" cy="98739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Pertinencia del proyecto con el propósito del Programa </a:t>
              </a:r>
              <a:r>
                <a:rPr lang="es-CL" sz="1200" b="1" dirty="0" smtClean="0">
                  <a:solidFill>
                    <a:schemeClr val="dk1"/>
                  </a:solidFill>
                  <a:latin typeface="Verdana" panose="020B0604030504040204" pitchFamily="34" charset="0"/>
                  <a:ea typeface="Verdana" panose="020B0604030504040204" pitchFamily="34" charset="0"/>
                  <a:cs typeface="Calibri"/>
                  <a:sym typeface="Calibri"/>
                </a:rPr>
                <a:t>(</a:t>
              </a:r>
              <a:r>
                <a:rPr lang="es-CL" sz="1200" b="0" dirty="0" smtClean="0">
                  <a:solidFill>
                    <a:schemeClr val="dk1"/>
                  </a:solidFill>
                  <a:latin typeface="Verdana" panose="020B0604030504040204" pitchFamily="34" charset="0"/>
                  <a:ea typeface="Verdana" panose="020B0604030504040204" pitchFamily="34" charset="0"/>
                  <a:cs typeface="Calibri"/>
                  <a:sym typeface="Calibri"/>
                </a:rPr>
                <a:t>disminuir </a:t>
              </a:r>
              <a:r>
                <a:rPr lang="es-CL" sz="1200" b="0" dirty="0">
                  <a:solidFill>
                    <a:schemeClr val="dk1"/>
                  </a:solidFill>
                  <a:latin typeface="Verdana" panose="020B0604030504040204" pitchFamily="34" charset="0"/>
                  <a:ea typeface="Verdana" panose="020B0604030504040204" pitchFamily="34" charset="0"/>
                  <a:cs typeface="Calibri"/>
                  <a:sym typeface="Calibri"/>
                </a:rPr>
                <a:t>el </a:t>
              </a:r>
              <a:r>
                <a:rPr lang="es-CL" sz="1200" b="0" dirty="0" smtClean="0">
                  <a:solidFill>
                    <a:schemeClr val="dk1"/>
                  </a:solidFill>
                  <a:latin typeface="Verdana" panose="020B0604030504040204" pitchFamily="34" charset="0"/>
                  <a:ea typeface="Verdana" panose="020B0604030504040204" pitchFamily="34" charset="0"/>
                  <a:cs typeface="Calibri"/>
                  <a:sym typeface="Calibri"/>
                </a:rPr>
                <a:t>deterioro</a:t>
              </a:r>
              <a:r>
                <a:rPr lang="es-CL" sz="1200" b="1" dirty="0" smtClean="0">
                  <a:solidFill>
                    <a:schemeClr val="dk1"/>
                  </a:solidFill>
                  <a:latin typeface="Verdana" panose="020B0604030504040204" pitchFamily="34" charset="0"/>
                  <a:ea typeface="Verdana" panose="020B0604030504040204" pitchFamily="34" charset="0"/>
                  <a:cs typeface="Calibri"/>
                  <a:sym typeface="Calibri"/>
                </a:rPr>
                <a:t>)</a:t>
              </a:r>
              <a:r>
                <a:rPr lang="es-CL" sz="1200" b="0" dirty="0" smtClean="0">
                  <a:solidFill>
                    <a:schemeClr val="dk1"/>
                  </a:solidFill>
                  <a:latin typeface="Verdana" panose="020B0604030504040204" pitchFamily="34" charset="0"/>
                  <a:ea typeface="Verdana" panose="020B0604030504040204" pitchFamily="34" charset="0"/>
                  <a:cs typeface="Calibri"/>
                  <a:sym typeface="Calibri"/>
                </a:rPr>
                <a:t>. </a:t>
              </a:r>
              <a:endParaRPr sz="1600" dirty="0">
                <a:latin typeface="Verdana" panose="020B0604030504040204" pitchFamily="34" charset="0"/>
                <a:ea typeface="Verdana" panose="020B0604030504040204" pitchFamily="34" charset="0"/>
              </a:endParaRPr>
            </a:p>
          </p:txBody>
        </p:sp>
        <p:sp>
          <p:nvSpPr>
            <p:cNvPr id="226" name="Google Shape;226;p17"/>
            <p:cNvSpPr/>
            <p:nvPr/>
          </p:nvSpPr>
          <p:spPr>
            <a:xfrm>
              <a:off x="5569876" y="3351335"/>
              <a:ext cx="2377670" cy="1483166"/>
            </a:xfrm>
            <a:prstGeom prst="roundRect">
              <a:avLst>
                <a:gd name="adj" fmla="val 16667"/>
              </a:avLst>
            </a:prstGeom>
            <a:gradFill>
              <a:gsLst>
                <a:gs pos="0">
                  <a:srgbClr val="A9DEC2"/>
                </a:gs>
                <a:gs pos="50000">
                  <a:srgbClr val="9BD8B7"/>
                </a:gs>
                <a:gs pos="100000">
                  <a:srgbClr val="89D6A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txBox="1"/>
            <p:nvPr/>
          </p:nvSpPr>
          <p:spPr>
            <a:xfrm>
              <a:off x="5642278" y="3423737"/>
              <a:ext cx="2232866" cy="133836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Impacto Social del proyecto (genera participación y beneficios a la </a:t>
              </a:r>
              <a:r>
                <a:rPr lang="es-CL" sz="1200" b="1" dirty="0" smtClean="0">
                  <a:solidFill>
                    <a:schemeClr val="dk1"/>
                  </a:solidFill>
                  <a:latin typeface="Verdana" panose="020B0604030504040204" pitchFamily="34" charset="0"/>
                  <a:ea typeface="Verdana" panose="020B0604030504040204" pitchFamily="34" charset="0"/>
                  <a:cs typeface="Calibri"/>
                  <a:sym typeface="Calibri"/>
                </a:rPr>
                <a:t>comunidad)</a:t>
              </a:r>
              <a:endParaRPr sz="1200"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228" name="Google Shape;228;p17"/>
            <p:cNvSpPr/>
            <p:nvPr/>
          </p:nvSpPr>
          <p:spPr>
            <a:xfrm>
              <a:off x="2258461" y="3573264"/>
              <a:ext cx="2377670" cy="1188835"/>
            </a:xfrm>
            <a:prstGeom prst="roundRect">
              <a:avLst>
                <a:gd name="adj" fmla="val 16667"/>
              </a:avLst>
            </a:prstGeom>
            <a:gradFill>
              <a:gsLst>
                <a:gs pos="0">
                  <a:srgbClr val="A6D8A8"/>
                </a:gs>
                <a:gs pos="50000">
                  <a:srgbClr val="98D29B"/>
                </a:gs>
                <a:gs pos="100000">
                  <a:srgbClr val="86CF8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txBox="1"/>
            <p:nvPr/>
          </p:nvSpPr>
          <p:spPr>
            <a:xfrm>
              <a:off x="2264432" y="3689332"/>
              <a:ext cx="2261602" cy="10727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Desarrollo técnico del proyecto (</a:t>
              </a:r>
              <a:r>
                <a:rPr lang="es-CL" sz="1200" dirty="0">
                  <a:solidFill>
                    <a:schemeClr val="dk1"/>
                  </a:solidFill>
                  <a:latin typeface="Verdana" panose="020B0604030504040204" pitchFamily="34" charset="0"/>
                  <a:ea typeface="Verdana" panose="020B0604030504040204" pitchFamily="34" charset="0"/>
                  <a:cs typeface="Calibri"/>
                  <a:sym typeface="Calibri"/>
                </a:rPr>
                <a:t>claridad, coherencia, calidad y suficiencia de los antecedentes presentados</a:t>
              </a:r>
              <a:r>
                <a:rPr lang="es-CL" sz="1400" b="1" dirty="0" smtClean="0">
                  <a:solidFill>
                    <a:schemeClr val="dk1"/>
                  </a:solidFill>
                  <a:latin typeface="Calibri"/>
                  <a:ea typeface="Calibri"/>
                  <a:cs typeface="Calibri"/>
                  <a:sym typeface="Calibri"/>
                </a:rPr>
                <a:t>)</a:t>
              </a:r>
              <a:endParaRPr sz="1400" b="1" dirty="0">
                <a:solidFill>
                  <a:schemeClr val="dk1"/>
                </a:solidFill>
                <a:latin typeface="Calibri"/>
                <a:ea typeface="Calibri"/>
                <a:cs typeface="Calibri"/>
                <a:sym typeface="Calibri"/>
              </a:endParaRPr>
            </a:p>
          </p:txBody>
        </p:sp>
        <p:sp>
          <p:nvSpPr>
            <p:cNvPr id="230" name="Google Shape;230;p17"/>
            <p:cNvSpPr/>
            <p:nvPr/>
          </p:nvSpPr>
          <p:spPr>
            <a:xfrm>
              <a:off x="1628099" y="1592701"/>
              <a:ext cx="2377670" cy="1188835"/>
            </a:xfrm>
            <a:prstGeom prst="roundRect">
              <a:avLst>
                <a:gd name="adj" fmla="val 16667"/>
              </a:avLst>
            </a:prstGeom>
            <a:gradFill>
              <a:gsLst>
                <a:gs pos="0">
                  <a:srgbClr val="B3D3A4"/>
                </a:gs>
                <a:gs pos="50000">
                  <a:srgbClr val="A7CC97"/>
                </a:gs>
                <a:gs pos="100000">
                  <a:srgbClr val="9AC78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txBox="1"/>
            <p:nvPr/>
          </p:nvSpPr>
          <p:spPr>
            <a:xfrm>
              <a:off x="1686133" y="1689241"/>
              <a:ext cx="2261602" cy="102935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CL" sz="1200" b="1" dirty="0">
                  <a:solidFill>
                    <a:schemeClr val="dk1"/>
                  </a:solidFill>
                  <a:latin typeface="Verdana" panose="020B0604030504040204" pitchFamily="34" charset="0"/>
                  <a:ea typeface="Verdana" panose="020B0604030504040204" pitchFamily="34" charset="0"/>
                  <a:cs typeface="Calibri"/>
                  <a:sym typeface="Calibri"/>
                </a:rPr>
                <a:t>Ubicación del proyecto (</a:t>
              </a:r>
              <a:r>
                <a:rPr lang="es-CL" sz="1200" b="0" dirty="0">
                  <a:solidFill>
                    <a:schemeClr val="dk1"/>
                  </a:solidFill>
                  <a:latin typeface="Verdana" panose="020B0604030504040204" pitchFamily="34" charset="0"/>
                  <a:ea typeface="Verdana" panose="020B0604030504040204" pitchFamily="34" charset="0"/>
                  <a:cs typeface="Calibri"/>
                  <a:sym typeface="Calibri"/>
                </a:rPr>
                <a:t>ubicación y área de incidencia de sus resultados</a:t>
              </a:r>
              <a:r>
                <a:rPr lang="es-CL" sz="1200" b="1" dirty="0" smtClean="0">
                  <a:solidFill>
                    <a:schemeClr val="dk1"/>
                  </a:solidFill>
                  <a:latin typeface="Verdana" panose="020B0604030504040204" pitchFamily="34" charset="0"/>
                  <a:ea typeface="Verdana" panose="020B0604030504040204" pitchFamily="34" charset="0"/>
                  <a:cs typeface="Calibri"/>
                  <a:sym typeface="Calibri"/>
                </a:rPr>
                <a:t>)</a:t>
              </a:r>
              <a:endParaRPr sz="1600" dirty="0">
                <a:latin typeface="Verdana" panose="020B0604030504040204" pitchFamily="34" charset="0"/>
                <a:ea typeface="Verdana" panose="020B0604030504040204" pitchFamily="34" charset="0"/>
              </a:endParaRPr>
            </a:p>
          </p:txBody>
        </p:sp>
      </p:grpSp>
      <p:sp>
        <p:nvSpPr>
          <p:cNvPr id="234" name="Google Shape;234;p17"/>
          <p:cNvSpPr txBox="1"/>
          <p:nvPr/>
        </p:nvSpPr>
        <p:spPr>
          <a:xfrm>
            <a:off x="922676" y="-94129"/>
            <a:ext cx="11353800" cy="13255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s-CL" sz="2000" b="1" dirty="0" smtClean="0">
                <a:solidFill>
                  <a:schemeClr val="dk1"/>
                </a:solidFill>
                <a:latin typeface="Verdana" panose="020B0604030504040204" pitchFamily="34" charset="0"/>
                <a:ea typeface="Verdana" panose="020B0604030504040204" pitchFamily="34" charset="0"/>
                <a:cs typeface="Calibri"/>
                <a:sym typeface="Calibri"/>
              </a:rPr>
              <a:t>Criterios de evaluación y priorización</a:t>
            </a:r>
            <a:endParaRPr sz="2000" b="1" dirty="0">
              <a:solidFill>
                <a:schemeClr val="dk1"/>
              </a:solidFill>
              <a:latin typeface="Verdana" panose="020B0604030504040204" pitchFamily="34" charset="0"/>
              <a:ea typeface="Verdana" panose="020B0604030504040204" pitchFamily="34" charset="0"/>
              <a:cs typeface="Calibri"/>
              <a:sym typeface="Calibri"/>
            </a:endParaRPr>
          </a:p>
        </p:txBody>
      </p:sp>
    </p:spTree>
    <p:extLst>
      <p:ext uri="{BB962C8B-B14F-4D97-AF65-F5344CB8AC3E}">
        <p14:creationId xmlns:p14="http://schemas.microsoft.com/office/powerpoint/2010/main" val="106732145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2186</Words>
  <Application>Microsoft Office PowerPoint</Application>
  <PresentationFormat>Panorámica</PresentationFormat>
  <Paragraphs>222</Paragraphs>
  <Slides>33</Slides>
  <Notes>11</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33</vt:i4>
      </vt:variant>
    </vt:vector>
  </HeadingPairs>
  <TitlesOfParts>
    <vt:vector size="40" baseType="lpstr">
      <vt:lpstr>Arial</vt:lpstr>
      <vt:lpstr>Calibri</vt:lpstr>
      <vt:lpstr>Verdana</vt:lpstr>
      <vt:lpstr>Wingdings</vt:lpstr>
      <vt:lpstr>Diseño personalizado</vt:lpstr>
      <vt:lpstr>1_Diseño personalizado</vt:lpstr>
      <vt:lpstr>2_Diseño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Importante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Catalina Inostroza Lazo</cp:lastModifiedBy>
  <cp:revision>96</cp:revision>
  <dcterms:created xsi:type="dcterms:W3CDTF">2021-05-03T15:18:37Z</dcterms:created>
  <dcterms:modified xsi:type="dcterms:W3CDTF">2025-12-11T13:15:48Z</dcterms:modified>
</cp:coreProperties>
</file>