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  <p:sldMasterId id="2147483669" r:id="rId3"/>
    <p:sldMasterId id="2147483681" r:id="rId4"/>
  </p:sldMasterIdLst>
  <p:notesMasterIdLst>
    <p:notesMasterId r:id="rId18"/>
  </p:notesMasterIdLst>
  <p:sldIdLst>
    <p:sldId id="256" r:id="rId5"/>
    <p:sldId id="257" r:id="rId6"/>
    <p:sldId id="271" r:id="rId7"/>
    <p:sldId id="264" r:id="rId8"/>
    <p:sldId id="272" r:id="rId9"/>
    <p:sldId id="273" r:id="rId10"/>
    <p:sldId id="265" r:id="rId11"/>
    <p:sldId id="266" r:id="rId12"/>
    <p:sldId id="267" r:id="rId13"/>
    <p:sldId id="268" r:id="rId14"/>
    <p:sldId id="269" r:id="rId15"/>
    <p:sldId id="270" r:id="rId16"/>
    <p:sldId id="263" r:id="rId1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la Reuniones" initials="SR" lastIdx="9" clrIdx="0">
    <p:extLst/>
  </p:cmAuthor>
  <p:cmAuthor id="2" name="Carmina Arcos" initials="CA" lastIdx="2" clrIdx="1"/>
  <p:cmAuthor id="3" name="asus" initials="a" lastIdx="2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69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6"/>
    <p:restoredTop sz="94700"/>
  </p:normalViewPr>
  <p:slideViewPr>
    <p:cSldViewPr snapToGrid="0" snapToObjects="1" showGuides="1">
      <p:cViewPr varScale="1">
        <p:scale>
          <a:sx n="73" d="100"/>
          <a:sy n="73" d="100"/>
        </p:scale>
        <p:origin x="59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20-07-13T10:18:01.938" idx="1">
    <p:pos x="10" y="10"/>
    <p:text>Propongo cambiarel título a "Antecedentes del o la responsable del proyecto y el equipo de trabajo" (sin punto final)</p:text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BB92B-9E00-B94E-9707-C39DFFA4A106}" type="datetimeFigureOut">
              <a:rPr lang="es-CL" smtClean="0"/>
              <a:t>28-08-2020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68280-6301-714C-BC7A-9B9424E1CA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100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43025" y="1869338"/>
            <a:ext cx="9767150" cy="155966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16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PORTADA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43025" y="4675032"/>
            <a:ext cx="9576858" cy="3799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Fecha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72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DAE4ADE-7837-4848-8942-BF9A657B4C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43025" y="1635421"/>
            <a:ext cx="9767150" cy="105816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CAPÍTULO                                                                           VERDANA NEGRITA 24P</a:t>
            </a:r>
            <a:endParaRPr lang="en-US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0DF9FBA8-2FD3-7A4A-9BB5-0A03BB3080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43025" y="2707610"/>
            <a:ext cx="9767360" cy="28987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(Línea adicional) Subtema </a:t>
            </a:r>
            <a:r>
              <a:rPr lang="es-ES" dirty="0" err="1"/>
              <a:t>Verdana</a:t>
            </a:r>
            <a:r>
              <a:rPr lang="es-ES" dirty="0"/>
              <a:t> 18p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91357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8">
            <a:extLst>
              <a:ext uri="{FF2B5EF4-FFF2-40B4-BE49-F238E27FC236}">
                <a16:creationId xmlns:a16="http://schemas.microsoft.com/office/drawing/2014/main" id="{E38EBE35-D45B-9449-A865-C362EC2CC5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43026" y="2714697"/>
            <a:ext cx="2995059" cy="33175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Subtema.  </a:t>
            </a:r>
            <a:r>
              <a:rPr lang="es-ES" dirty="0" err="1"/>
              <a:t>Verdana</a:t>
            </a:r>
            <a:r>
              <a:rPr lang="es-ES" dirty="0"/>
              <a:t> 16p (Línea adicional)</a:t>
            </a:r>
            <a:endParaRPr lang="es-CL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1213EFC-FB2A-AC4D-A983-B51A4CAEC2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43026" y="1275502"/>
            <a:ext cx="2995060" cy="1425167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>
              <a:lnSpc>
                <a:spcPct val="100000"/>
              </a:lnSpc>
              <a:defRPr sz="1600" b="1">
                <a:solidFill>
                  <a:srgbClr val="0F69B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TÍTULO VERDANA NEGRITA 16P</a:t>
            </a:r>
            <a:endParaRPr lang="en-US" dirty="0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798D2D99-0607-A945-94F7-B3BA1775968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50111" y="1275501"/>
            <a:ext cx="6772300" cy="4756704"/>
          </a:xfrm>
          <a:prstGeom prst="rect">
            <a:avLst/>
          </a:prstGeom>
        </p:spPr>
        <p:txBody>
          <a:bodyPr lIns="0" tIns="0" rIns="0" bIns="0"/>
          <a:lstStyle>
            <a:lvl1pPr marL="285750" indent="-285750" algn="just">
              <a:lnSpc>
                <a:spcPts val="218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Contenido en punteo. </a:t>
            </a:r>
            <a:r>
              <a:rPr lang="es-ES" dirty="0" err="1"/>
              <a:t>Verdana</a:t>
            </a:r>
            <a:r>
              <a:rPr lang="es-ES" dirty="0"/>
              <a:t> 14p
Segundo nivel
Tercer nivel
Cuarto nivel
Quinto nivel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1319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8">
            <a:extLst>
              <a:ext uri="{FF2B5EF4-FFF2-40B4-BE49-F238E27FC236}">
                <a16:creationId xmlns:a16="http://schemas.microsoft.com/office/drawing/2014/main" id="{E38EBE35-D45B-9449-A865-C362EC2CC5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43025" y="2027275"/>
            <a:ext cx="9786260" cy="80098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Subtema. </a:t>
            </a:r>
            <a:r>
              <a:rPr lang="es-ES" dirty="0" err="1"/>
              <a:t>Verdana</a:t>
            </a:r>
            <a:r>
              <a:rPr lang="es-ES" dirty="0"/>
              <a:t> 16p (Línea adicional)</a:t>
            </a:r>
            <a:endParaRPr lang="es-CL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1213EFC-FB2A-AC4D-A983-B51A4CAEC2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43025" y="1268414"/>
            <a:ext cx="9786261" cy="751773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>
              <a:lnSpc>
                <a:spcPct val="100000"/>
              </a:lnSpc>
              <a:defRPr sz="1600" b="1">
                <a:solidFill>
                  <a:srgbClr val="0F69B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TÍTULO VERDANA NEGRITA 16P. MÁX. DOS LÍNEAS</a:t>
            </a:r>
            <a:endParaRPr lang="en-US" dirty="0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798D2D99-0607-A945-94F7-B3BA1775968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43025" y="2842437"/>
            <a:ext cx="9786261" cy="3203944"/>
          </a:xfrm>
          <a:prstGeom prst="rect">
            <a:avLst/>
          </a:prstGeom>
        </p:spPr>
        <p:txBody>
          <a:bodyPr lIns="0" tIns="0" rIns="0" bIns="0"/>
          <a:lstStyle>
            <a:lvl1pPr marL="0" indent="0" algn="just">
              <a:lnSpc>
                <a:spcPts val="218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Contenido en una columna de texto. </a:t>
            </a:r>
            <a:r>
              <a:rPr lang="es-ES" dirty="0" err="1"/>
              <a:t>Verdana</a:t>
            </a:r>
            <a:r>
              <a:rPr lang="es-ES" dirty="0"/>
              <a:t> 14p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1306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9F4CCF-6CF3-074C-85FC-A69C2F91ACB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343026" y="1275501"/>
            <a:ext cx="9786408" cy="47637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Contenido en una columna de texto. </a:t>
            </a:r>
            <a:r>
              <a:rPr lang="es-ES" dirty="0" err="1"/>
              <a:t>Verdana</a:t>
            </a:r>
            <a:r>
              <a:rPr lang="es-ES" dirty="0"/>
              <a:t> 14p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9785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ido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8">
            <a:extLst>
              <a:ext uri="{FF2B5EF4-FFF2-40B4-BE49-F238E27FC236}">
                <a16:creationId xmlns:a16="http://schemas.microsoft.com/office/drawing/2014/main" id="{E38EBE35-D45B-9449-A865-C362EC2CC5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43025" y="2027275"/>
            <a:ext cx="9786260" cy="80098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Subtema. </a:t>
            </a:r>
            <a:r>
              <a:rPr lang="es-ES" dirty="0" err="1"/>
              <a:t>Verdana</a:t>
            </a:r>
            <a:r>
              <a:rPr lang="es-ES" dirty="0"/>
              <a:t> 16p (Línea adicional)</a:t>
            </a:r>
            <a:endParaRPr lang="es-CL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1213EFC-FB2A-AC4D-A983-B51A4CAEC2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43025" y="1268414"/>
            <a:ext cx="9786261" cy="751773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>
              <a:lnSpc>
                <a:spcPct val="100000"/>
              </a:lnSpc>
              <a:defRPr sz="1600" b="1">
                <a:solidFill>
                  <a:srgbClr val="0F69B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TÍTULO VERDANA NEGRITA 16P. MÁX. DOS LÍNEAS</a:t>
            </a:r>
            <a:endParaRPr lang="en-US" dirty="0"/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CF5784EA-A954-1C4F-A342-4363D1898C1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43025" y="2842438"/>
            <a:ext cx="4782997" cy="320423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88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Imagen, gráfico, tabla, organigrama, multimedia</a:t>
            </a:r>
            <a:endParaRPr lang="es-CL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119F3246-DBBA-F740-B7F9-F08DFE71574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381204" y="2842438"/>
            <a:ext cx="4748081" cy="320423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88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Imagen, gráfico, tabla, organigrama, multimedia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9971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8">
            <a:extLst>
              <a:ext uri="{FF2B5EF4-FFF2-40B4-BE49-F238E27FC236}">
                <a16:creationId xmlns:a16="http://schemas.microsoft.com/office/drawing/2014/main" id="{E38EBE35-D45B-9449-A865-C362EC2CC5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43025" y="2027275"/>
            <a:ext cx="9786260" cy="80098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Subtema. </a:t>
            </a:r>
            <a:r>
              <a:rPr lang="es-ES" dirty="0" err="1"/>
              <a:t>Verdana</a:t>
            </a:r>
            <a:r>
              <a:rPr lang="es-ES" dirty="0"/>
              <a:t> 16p (Línea adicional)</a:t>
            </a:r>
            <a:endParaRPr lang="es-CL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1213EFC-FB2A-AC4D-A983-B51A4CAEC2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43025" y="1268414"/>
            <a:ext cx="9786261" cy="751773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>
              <a:lnSpc>
                <a:spcPct val="100000"/>
              </a:lnSpc>
              <a:defRPr sz="1600" b="1">
                <a:solidFill>
                  <a:srgbClr val="0F69B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TÍTULO VERDANA NEGRITA 16P. MÁX. DOS LÍNEAS</a:t>
            </a:r>
            <a:endParaRPr lang="en-US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119F3246-DBBA-F740-B7F9-F08DFE71574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367460" y="2842438"/>
            <a:ext cx="4761825" cy="16093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88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Imagen, gráfico, tabla, organigrama, multimedia</a:t>
            </a:r>
            <a:endParaRPr lang="es-CL" dirty="0"/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86F6EDBD-8AC3-794B-98DB-1DBE1481DEB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367460" y="4458587"/>
            <a:ext cx="4761825" cy="16093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88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Imagen, gráfico, tabla, organigrama, multimedia</a:t>
            </a:r>
            <a:endParaRPr lang="es-CL" dirty="0"/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D9C78CA9-85C6-E748-9335-1845C462BFD0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343025" y="2842438"/>
            <a:ext cx="4769253" cy="16093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88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Imagen, gráfico, tabla, organigrama, multimedia</a:t>
            </a:r>
            <a:endParaRPr lang="es-CL" dirty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D0805178-A534-494A-BC95-C0C3A67A3DC3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343025" y="4458587"/>
            <a:ext cx="4769253" cy="16093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88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/>
              <a:t>Imagen, gráfico, tabla, organigrama, multimedia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4736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6179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77E6C182-91AD-5145-93B5-2D211EE4DC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D2055073-1EA7-E944-BEE5-978C7678445E}"/>
              </a:ext>
            </a:extLst>
          </p:cNvPr>
          <p:cNvSpPr txBox="1">
            <a:spLocks/>
          </p:cNvSpPr>
          <p:nvPr/>
        </p:nvSpPr>
        <p:spPr>
          <a:xfrm>
            <a:off x="1343025" y="3889421"/>
            <a:ext cx="9576858" cy="3799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/>
              <a:t>Servicio Nacional del Patrimonio Cultural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1643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84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A81892E-53B0-EE48-A5A6-63FB2A44EE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34745"/>
            <a:ext cx="12192000" cy="32325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313D2C36-624E-454E-AF24-FFA748D46C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162" y="0"/>
            <a:ext cx="954863" cy="85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33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799" userDrawn="1">
          <p15:clr>
            <a:srgbClr val="F26B43"/>
          </p15:clr>
        </p15:guide>
        <p15:guide id="2" pos="846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A74D98B-A0E8-DF40-B5AA-A32F6C900E9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6534745"/>
            <a:ext cx="12192000" cy="32325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E71E2394-9AC0-334B-B44A-B7C46F0059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8162" y="0"/>
            <a:ext cx="954863" cy="85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99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8" r:id="rId2"/>
    <p:sldLayoutId id="2147483677" r:id="rId3"/>
    <p:sldLayoutId id="2147483680" r:id="rId4"/>
    <p:sldLayoutId id="214748367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799" userDrawn="1">
          <p15:clr>
            <a:srgbClr val="F26B43"/>
          </p15:clr>
        </p15:guide>
        <p15:guide id="2" pos="846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56492722-D228-A248-A7E1-8C13D5E394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F665A76-A8A2-6C4D-AE4C-3FC03A6E10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26150"/>
            <a:ext cx="12192000" cy="32325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DE4CB97F-9018-DE43-9324-0294672E2A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323255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885A6F21-23ED-F845-8D65-5F9B173079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99844" y="2611257"/>
            <a:ext cx="1792312" cy="1635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84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F8CA4E-8937-0148-97F2-F2931A004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8299" y="885317"/>
            <a:ext cx="8782807" cy="226128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s-ES" sz="1400" dirty="0" smtClean="0"/>
              <a:t>CONCURSO 2020</a:t>
            </a:r>
            <a:r>
              <a:rPr lang="es-ES" sz="1400" dirty="0"/>
              <a:t/>
            </a:r>
            <a:br>
              <a:rPr lang="es-ES" sz="1400" dirty="0"/>
            </a:br>
            <a:r>
              <a:rPr lang="es-ES" sz="1400" dirty="0" smtClean="0"/>
              <a:t>LÍNEA INTERVENCIÓN Y SALVAGUARDIA DEL PATRIMONIO CULTURAL</a:t>
            </a:r>
            <a:r>
              <a:rPr lang="es-ES" sz="1400" dirty="0"/>
              <a:t/>
            </a:r>
            <a:br>
              <a:rPr lang="es-ES" sz="1400" dirty="0"/>
            </a:br>
            <a:r>
              <a:rPr lang="es-ES" sz="1400" dirty="0" smtClean="0"/>
              <a:t>MODALIDAD INTERVENCIÓN DE INMUEBLES</a:t>
            </a:r>
            <a:r>
              <a:rPr lang="es-ES" sz="1400" dirty="0"/>
              <a:t/>
            </a:r>
            <a:br>
              <a:rPr lang="es-ES" sz="1400" dirty="0"/>
            </a:br>
            <a:r>
              <a:rPr lang="es-ES" sz="1400" dirty="0"/>
              <a:t>SUBMODALIDAD</a:t>
            </a:r>
            <a:r>
              <a:rPr lang="es-ES" sz="1400" dirty="0" smtClean="0"/>
              <a:t>:</a:t>
            </a:r>
            <a:br>
              <a:rPr lang="es-ES" sz="1400" dirty="0" smtClean="0"/>
            </a:br>
            <a:r>
              <a:rPr lang="es-ES" sz="1400" dirty="0"/>
              <a:t/>
            </a:r>
            <a:br>
              <a:rPr lang="es-ES" sz="1400" dirty="0"/>
            </a:br>
            <a:r>
              <a:rPr lang="es-ES" sz="1400" dirty="0"/>
              <a:t>NOMBRE DEL PROYECTO:</a:t>
            </a:r>
            <a:br>
              <a:rPr lang="es-ES" sz="1400" dirty="0"/>
            </a:br>
            <a:r>
              <a:rPr lang="es-ES" sz="1400" dirty="0"/>
              <a:t>UBICACIÓN: </a:t>
            </a:r>
            <a:r>
              <a:rPr lang="es-ES" sz="1400" dirty="0">
                <a:solidFill>
                  <a:schemeClr val="bg1">
                    <a:lumMod val="50000"/>
                  </a:schemeClr>
                </a:solidFill>
              </a:rPr>
              <a:t>COMUNA Y REGIÓN</a:t>
            </a:r>
            <a:r>
              <a:rPr lang="es-ES" sz="1400" dirty="0"/>
              <a:t/>
            </a:r>
            <a:br>
              <a:rPr lang="es-ES" sz="1400" dirty="0"/>
            </a:br>
            <a:r>
              <a:rPr lang="es-ES" sz="1400" dirty="0"/>
              <a:t/>
            </a:r>
            <a:br>
              <a:rPr lang="es-ES" sz="1400" dirty="0"/>
            </a:br>
            <a:r>
              <a:rPr lang="es-ES" sz="1400" dirty="0"/>
              <a:t>MONTO SOLICITADO: </a:t>
            </a:r>
            <a:r>
              <a:rPr lang="es-ES" sz="1400" dirty="0" smtClean="0"/>
              <a:t>$</a:t>
            </a:r>
            <a:endParaRPr lang="es-CL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B7F8CA4E-8937-0148-97F2-F2931A004AAE}"/>
              </a:ext>
            </a:extLst>
          </p:cNvPr>
          <p:cNvSpPr txBox="1">
            <a:spLocks/>
          </p:cNvSpPr>
          <p:nvPr/>
        </p:nvSpPr>
        <p:spPr>
          <a:xfrm>
            <a:off x="1343025" y="4946332"/>
            <a:ext cx="9767150" cy="72371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b="1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es-ES" sz="2400" dirty="0"/>
              <a:t>FONDO DEL PATRIMONIO CULTURAL</a:t>
            </a:r>
            <a:br>
              <a:rPr lang="es-ES" sz="2400" dirty="0"/>
            </a:br>
            <a:r>
              <a:rPr lang="es-ES" sz="2400" dirty="0"/>
              <a:t>CONVOCATORIA 2020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  <a:t/>
            </a:r>
            <a:b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bCL"/>
                <a:cs typeface="gobCL"/>
              </a:rPr>
            </a:b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48288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2020943" y="1436724"/>
            <a:ext cx="6949637" cy="2835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>
                <a:solidFill>
                  <a:schemeClr val="tx1"/>
                </a:solidFill>
              </a:rPr>
              <a:t>Comunidad vinculada al proyecto </a:t>
            </a:r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570518" y="1210601"/>
            <a:ext cx="517305" cy="78801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800" b="1" dirty="0" smtClean="0">
                <a:solidFill>
                  <a:schemeClr val="tx1"/>
                </a:solidFill>
              </a:rPr>
              <a:t>4</a:t>
            </a:r>
            <a:endParaRPr lang="es-CL" sz="4800" b="1" dirty="0">
              <a:solidFill>
                <a:schemeClr val="tx1"/>
              </a:solidFill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BEB61F74-1FF7-CE46-815F-F12569CC07DB}"/>
              </a:ext>
            </a:extLst>
          </p:cNvPr>
          <p:cNvSpPr txBox="1">
            <a:spLocks/>
          </p:cNvSpPr>
          <p:nvPr/>
        </p:nvSpPr>
        <p:spPr>
          <a:xfrm>
            <a:off x="2020943" y="197557"/>
            <a:ext cx="8951858" cy="93042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FONDO DEL PATRIMONIO CULTURAL – CONVOCATORIA 2020</a:t>
            </a:r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Concurso 2020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ES" sz="1600" b="0" dirty="0" err="1" smtClean="0">
                <a:solidFill>
                  <a:schemeClr val="accent1">
                    <a:lumMod val="75000"/>
                  </a:schemeClr>
                </a:solidFill>
              </a:rPr>
              <a:t>Submodalidad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 (indique </a:t>
            </a:r>
            <a:r>
              <a:rPr lang="es-ES" sz="1600" b="0" dirty="0" err="1" smtClean="0">
                <a:solidFill>
                  <a:schemeClr val="bg1">
                    <a:lumMod val="50000"/>
                  </a:schemeClr>
                </a:solidFill>
              </a:rPr>
              <a:t>submodalidad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Nombre </a:t>
            </a: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del proyecto: 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>(indique nombre del proyecto)</a:t>
            </a:r>
            <a:endParaRPr lang="es-CL" sz="1600" b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59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2020943" y="1410598"/>
            <a:ext cx="6949637" cy="2835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>
                <a:solidFill>
                  <a:schemeClr val="tx1"/>
                </a:solidFill>
              </a:rPr>
              <a:t>Programación y presupuesto</a:t>
            </a:r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570518" y="1158349"/>
            <a:ext cx="517305" cy="78801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800" b="1" dirty="0" smtClean="0">
                <a:solidFill>
                  <a:schemeClr val="tx1"/>
                </a:solidFill>
              </a:rPr>
              <a:t>5</a:t>
            </a:r>
            <a:endParaRPr lang="es-CL" sz="4800" b="1" dirty="0">
              <a:solidFill>
                <a:schemeClr val="tx1"/>
              </a:solidFill>
            </a:endParaRPr>
          </a:p>
        </p:txBody>
      </p:sp>
      <p:sp>
        <p:nvSpPr>
          <p:cNvPr id="5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44567" y="2074085"/>
            <a:ext cx="9569668" cy="104748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Plazo total de duración del proyecto, destacando principales actividades </a:t>
            </a:r>
            <a:r>
              <a:rPr lang="es-CL" sz="1400" dirty="0" smtClean="0">
                <a:solidFill>
                  <a:schemeClr val="tx1"/>
                </a:solidFill>
              </a:rPr>
              <a:t>del proyecto </a:t>
            </a:r>
            <a:r>
              <a:rPr lang="es-CL" sz="1400" dirty="0">
                <a:solidFill>
                  <a:schemeClr val="tx1"/>
                </a:solidFill>
              </a:rPr>
              <a:t>y </a:t>
            </a:r>
            <a:r>
              <a:rPr lang="es-CL" sz="1400" dirty="0" smtClean="0">
                <a:solidFill>
                  <a:schemeClr val="tx1"/>
                </a:solidFill>
              </a:rPr>
              <a:t>de trabajo con </a:t>
            </a:r>
            <a:r>
              <a:rPr lang="es-CL" sz="1400" dirty="0">
                <a:solidFill>
                  <a:schemeClr val="tx1"/>
                </a:solidFill>
              </a:rPr>
              <a:t>la comunidad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Monto total del proyecto y monto solicitado al </a:t>
            </a:r>
            <a:r>
              <a:rPr lang="es-CL" sz="1400" dirty="0" smtClean="0">
                <a:solidFill>
                  <a:schemeClr val="tx1"/>
                </a:solidFill>
              </a:rPr>
              <a:t>Fondo del Patrimonio Cultural.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Principales </a:t>
            </a:r>
            <a:r>
              <a:rPr lang="es-CL" sz="1400" dirty="0" smtClean="0">
                <a:solidFill>
                  <a:schemeClr val="tx1"/>
                </a:solidFill>
              </a:rPr>
              <a:t>Gastos </a:t>
            </a:r>
            <a:r>
              <a:rPr lang="es-CL" sz="1400" dirty="0">
                <a:solidFill>
                  <a:schemeClr val="tx1"/>
                </a:solidFill>
              </a:rPr>
              <a:t>asociados al proyecto y sus montos. </a:t>
            </a:r>
            <a:r>
              <a:rPr lang="es-CL" sz="1400" dirty="0" smtClean="0">
                <a:solidFill>
                  <a:schemeClr val="tx1"/>
                </a:solidFill>
              </a:rPr>
              <a:t>Cuadro </a:t>
            </a:r>
            <a:r>
              <a:rPr lang="es-CL" sz="1400" dirty="0">
                <a:solidFill>
                  <a:schemeClr val="tx1"/>
                </a:solidFill>
              </a:rPr>
              <a:t>de ejemplo:</a:t>
            </a: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902704"/>
              </p:ext>
            </p:extLst>
          </p:nvPr>
        </p:nvGraphicFramePr>
        <p:xfrm>
          <a:off x="2380592" y="3610559"/>
          <a:ext cx="8292662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6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6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Monto total de proyecto:</a:t>
                      </a:r>
                    </a:p>
                    <a:p>
                      <a:r>
                        <a:rPr lang="es-E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</a:t>
                      </a:r>
                      <a:endParaRPr lang="es-CL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Monto solicitado </a:t>
                      </a:r>
                      <a:r>
                        <a:rPr lang="es-ES" sz="140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al</a:t>
                      </a:r>
                      <a:r>
                        <a:rPr lang="es-ES" sz="140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Fondo del Patrimonio Cultural:</a:t>
                      </a:r>
                      <a:endParaRPr lang="es-CL" sz="1400" baseline="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es-ES" sz="1400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Gastos directos</a:t>
                      </a:r>
                      <a:endParaRPr lang="es-CL" sz="11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</a:t>
                      </a:r>
                      <a:endParaRPr lang="es-CL" sz="11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Gastos</a:t>
                      </a:r>
                      <a:r>
                        <a:rPr lang="es-ES" sz="11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indirectos</a:t>
                      </a:r>
                      <a:endParaRPr lang="es-CL" sz="11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</a:t>
                      </a:r>
                      <a:endParaRPr lang="es-CL" sz="11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1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Otros gastos</a:t>
                      </a:r>
                      <a:endParaRPr lang="es-CL" sz="11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1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ítulo 1">
            <a:extLst>
              <a:ext uri="{FF2B5EF4-FFF2-40B4-BE49-F238E27FC236}">
                <a16:creationId xmlns:a16="http://schemas.microsoft.com/office/drawing/2014/main" id="{BEB61F74-1FF7-CE46-815F-F12569CC07DB}"/>
              </a:ext>
            </a:extLst>
          </p:cNvPr>
          <p:cNvSpPr txBox="1">
            <a:spLocks/>
          </p:cNvSpPr>
          <p:nvPr/>
        </p:nvSpPr>
        <p:spPr>
          <a:xfrm>
            <a:off x="2020943" y="197557"/>
            <a:ext cx="8951858" cy="93042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FONDO DEL PATRIMONIO CULTURAL – CONVOCATORIA 2020</a:t>
            </a:r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Concurso 2020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ES" sz="1600" b="0" dirty="0" err="1" smtClean="0">
                <a:solidFill>
                  <a:schemeClr val="accent1">
                    <a:lumMod val="75000"/>
                  </a:schemeClr>
                </a:solidFill>
              </a:rPr>
              <a:t>Submodalidad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 (indique </a:t>
            </a:r>
            <a:r>
              <a:rPr lang="es-ES" sz="1600" b="0" dirty="0" err="1" smtClean="0">
                <a:solidFill>
                  <a:schemeClr val="bg1">
                    <a:lumMod val="50000"/>
                  </a:schemeClr>
                </a:solidFill>
              </a:rPr>
              <a:t>submodalidad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Nombre </a:t>
            </a: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del proyecto: 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>(indique nombre del proyecto)</a:t>
            </a:r>
            <a:endParaRPr lang="es-CL" sz="1600" b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31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2020943" y="1397535"/>
            <a:ext cx="6949637" cy="2835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 smtClean="0">
                <a:solidFill>
                  <a:schemeClr val="tx1"/>
                </a:solidFill>
              </a:rPr>
              <a:t>Elementos gráficos</a:t>
            </a:r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570518" y="1145286"/>
            <a:ext cx="517305" cy="78801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800" b="1" dirty="0" smtClean="0">
                <a:solidFill>
                  <a:schemeClr val="tx1"/>
                </a:solidFill>
              </a:rPr>
              <a:t>6</a:t>
            </a:r>
            <a:endParaRPr lang="es-CL" sz="4800" b="1" dirty="0">
              <a:solidFill>
                <a:schemeClr val="tx1"/>
              </a:solidFill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20943" y="2074085"/>
            <a:ext cx="9393292" cy="1488922"/>
          </a:xfrm>
        </p:spPr>
        <p:txBody>
          <a:bodyPr/>
          <a:lstStyle/>
          <a:p>
            <a:r>
              <a:rPr lang="es-CL" sz="1400" dirty="0" smtClean="0">
                <a:solidFill>
                  <a:schemeClr val="tx1"/>
                </a:solidFill>
              </a:rPr>
              <a:t>Es </a:t>
            </a:r>
            <a:r>
              <a:rPr lang="es-CL" sz="1400" dirty="0">
                <a:solidFill>
                  <a:schemeClr val="tx1"/>
                </a:solidFill>
              </a:rPr>
              <a:t>obligatorio incorporar: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Imágenes del </a:t>
            </a:r>
            <a:r>
              <a:rPr lang="es-CL" sz="1400" u="sng" dirty="0">
                <a:solidFill>
                  <a:schemeClr val="tx1"/>
                </a:solidFill>
              </a:rPr>
              <a:t>estado actual </a:t>
            </a:r>
            <a:r>
              <a:rPr lang="es-CL" sz="1400" dirty="0">
                <a:solidFill>
                  <a:schemeClr val="tx1"/>
                </a:solidFill>
              </a:rPr>
              <a:t>del </a:t>
            </a:r>
            <a:r>
              <a:rPr lang="es-CL" sz="1400" dirty="0" smtClean="0">
                <a:solidFill>
                  <a:schemeClr val="tx1"/>
                </a:solidFill>
              </a:rPr>
              <a:t>inmueble.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 smtClean="0">
                <a:solidFill>
                  <a:schemeClr val="tx1"/>
                </a:solidFill>
              </a:rPr>
              <a:t>Planimetría del proyecto.</a:t>
            </a:r>
            <a:endParaRPr lang="es-CL" sz="1400" dirty="0">
              <a:solidFill>
                <a:schemeClr val="tx1"/>
              </a:solidFill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BEB61F74-1FF7-CE46-815F-F12569CC07DB}"/>
              </a:ext>
            </a:extLst>
          </p:cNvPr>
          <p:cNvSpPr txBox="1">
            <a:spLocks/>
          </p:cNvSpPr>
          <p:nvPr/>
        </p:nvSpPr>
        <p:spPr>
          <a:xfrm>
            <a:off x="2020943" y="197557"/>
            <a:ext cx="8951858" cy="93042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FONDO DEL PATRIMONIO CULTURAL – CONVOCATORIA 2020</a:t>
            </a:r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Concurso 2020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ES" sz="1600" b="0" dirty="0" err="1" smtClean="0">
                <a:solidFill>
                  <a:schemeClr val="accent1">
                    <a:lumMod val="75000"/>
                  </a:schemeClr>
                </a:solidFill>
              </a:rPr>
              <a:t>Submodalidad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 (indique </a:t>
            </a:r>
            <a:r>
              <a:rPr lang="es-ES" sz="1600" b="0" dirty="0" err="1" smtClean="0">
                <a:solidFill>
                  <a:schemeClr val="bg1">
                    <a:lumMod val="50000"/>
                  </a:schemeClr>
                </a:solidFill>
              </a:rPr>
              <a:t>submodalidad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Nombre </a:t>
            </a: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del proyecto: 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>(indique nombre del proyecto)</a:t>
            </a:r>
            <a:endParaRPr lang="es-CL" sz="1600" b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71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635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44567" y="2105615"/>
            <a:ext cx="9569668" cy="364204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ES" sz="1400" dirty="0" smtClean="0">
                <a:solidFill>
                  <a:schemeClr val="tx1"/>
                </a:solidFill>
              </a:rPr>
              <a:t>Se solicita: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tx1"/>
                </a:solidFill>
              </a:rPr>
              <a:t>Mantener las diapositivas de portada y cierre.</a:t>
            </a:r>
            <a:endParaRPr lang="es-CL" sz="1400" dirty="0" smtClean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tx1"/>
                </a:solidFill>
              </a:rPr>
              <a:t>Completar un máximo de 15 diapositivas, excluyendo portada y cierre.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1400" dirty="0" smtClean="0">
                <a:solidFill>
                  <a:schemeClr val="tx1"/>
                </a:solidFill>
              </a:rPr>
              <a:t>Mantener </a:t>
            </a:r>
            <a:r>
              <a:rPr lang="es-CL" sz="1400" dirty="0">
                <a:solidFill>
                  <a:schemeClr val="tx1"/>
                </a:solidFill>
              </a:rPr>
              <a:t>el orden de los ítems que se deben completar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tx1"/>
                </a:solidFill>
              </a:rPr>
              <a:t>Las letras en color gris deben ser reemplazadas por la información solicitada o ser eliminada, según corresponda.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tx1"/>
                </a:solidFill>
              </a:rPr>
              <a:t>Utilizar </a:t>
            </a:r>
            <a:r>
              <a:rPr lang="es-ES" sz="1400" dirty="0">
                <a:solidFill>
                  <a:schemeClr val="tx1"/>
                </a:solidFill>
              </a:rPr>
              <a:t>fuente </a:t>
            </a:r>
            <a:r>
              <a:rPr lang="es-ES" sz="1400" dirty="0" smtClean="0">
                <a:solidFill>
                  <a:schemeClr val="tx1"/>
                </a:solidFill>
              </a:rPr>
              <a:t>mínimo tamaño 12.</a:t>
            </a:r>
            <a:endParaRPr lang="es-CL" sz="1400" dirty="0" smtClean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1400" dirty="0" smtClean="0">
                <a:solidFill>
                  <a:schemeClr val="tx1"/>
                </a:solidFill>
              </a:rPr>
              <a:t>Puede incorporar </a:t>
            </a:r>
            <a:r>
              <a:rPr lang="es-CL" sz="1400" dirty="0">
                <a:solidFill>
                  <a:schemeClr val="tx1"/>
                </a:solidFill>
              </a:rPr>
              <a:t>imágenes en cada una de las diapositivas, si estas apoyan la información entregada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L" sz="1400" dirty="0">
              <a:solidFill>
                <a:schemeClr val="tx1"/>
              </a:solidFill>
            </a:endParaRPr>
          </a:p>
        </p:txBody>
      </p:sp>
      <p:sp>
        <p:nvSpPr>
          <p:cNvPr id="6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1843519" y="1293031"/>
            <a:ext cx="8305471" cy="2835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 smtClean="0">
                <a:solidFill>
                  <a:schemeClr val="tx1"/>
                </a:solidFill>
              </a:rPr>
              <a:t>Orientaciones para completar la presentación</a:t>
            </a:r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1870815" y="140014"/>
            <a:ext cx="10039678" cy="74285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 smtClean="0">
                <a:solidFill>
                  <a:schemeClr val="tx1"/>
                </a:solidFill>
              </a:rPr>
              <a:t>Esta presentación debe ser utilizada si usted está postulando al Concurso Nacional o Regional – </a:t>
            </a:r>
            <a:r>
              <a:rPr lang="es-CL" sz="1600" b="1" u="sng" dirty="0" smtClean="0">
                <a:solidFill>
                  <a:schemeClr val="tx1"/>
                </a:solidFill>
              </a:rPr>
              <a:t>Línea de Intervención y Salvaguardia del Patrimonio Cultural – Modalidad Intervención de inmuebles</a:t>
            </a:r>
            <a:r>
              <a:rPr lang="es-CL" sz="1600" u="sng" dirty="0" smtClean="0">
                <a:solidFill>
                  <a:schemeClr val="tx1"/>
                </a:solidFill>
              </a:rPr>
              <a:t>.</a:t>
            </a:r>
            <a:endParaRPr lang="es-CL" sz="16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55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44567" y="2105616"/>
            <a:ext cx="9569668" cy="267133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Nombre del/la Responsable de </a:t>
            </a:r>
            <a:r>
              <a:rPr lang="es-CL" sz="1400" dirty="0" smtClean="0">
                <a:solidFill>
                  <a:schemeClr val="tx1"/>
                </a:solidFill>
              </a:rPr>
              <a:t>proyecto.</a:t>
            </a:r>
          </a:p>
          <a:p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Nombre del/la Jefe/a de proyecto, con breve reseña </a:t>
            </a:r>
            <a:r>
              <a:rPr lang="es-CL" sz="1400" dirty="0" smtClean="0">
                <a:solidFill>
                  <a:schemeClr val="tx1"/>
                </a:solidFill>
              </a:rPr>
              <a:t>curricular.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Antecedentes del </a:t>
            </a:r>
            <a:r>
              <a:rPr lang="es-CL" sz="1400" dirty="0" smtClean="0">
                <a:solidFill>
                  <a:schemeClr val="tx1"/>
                </a:solidFill>
              </a:rPr>
              <a:t>Equipo </a:t>
            </a:r>
            <a:r>
              <a:rPr lang="es-CL" sz="1400" dirty="0">
                <a:solidFill>
                  <a:schemeClr val="tx1"/>
                </a:solidFill>
              </a:rPr>
              <a:t>de trabajo, con breve reseña curricular de </a:t>
            </a:r>
            <a:r>
              <a:rPr lang="es-CL" sz="1400" dirty="0" smtClean="0">
                <a:solidFill>
                  <a:schemeClr val="tx1"/>
                </a:solidFill>
              </a:rPr>
              <a:t>los/as </a:t>
            </a:r>
            <a:r>
              <a:rPr lang="es-CL" sz="1400" dirty="0">
                <a:solidFill>
                  <a:schemeClr val="tx1"/>
                </a:solidFill>
              </a:rPr>
              <a:t>profesionales a evaluar según submodalidad postulada.</a:t>
            </a:r>
          </a:p>
        </p:txBody>
      </p:sp>
      <p:sp>
        <p:nvSpPr>
          <p:cNvPr id="4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1343025" y="1966631"/>
            <a:ext cx="9767360" cy="289877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L" dirty="0"/>
          </a:p>
        </p:txBody>
      </p:sp>
      <p:sp>
        <p:nvSpPr>
          <p:cNvPr id="6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2020943" y="1410598"/>
            <a:ext cx="8305471" cy="2835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>
                <a:solidFill>
                  <a:schemeClr val="tx1"/>
                </a:solidFill>
              </a:rPr>
              <a:t>Antecedentes Responsable de proyecto y Equipo de </a:t>
            </a:r>
            <a:r>
              <a:rPr lang="es-CL" sz="1600" b="1" dirty="0" smtClean="0">
                <a:solidFill>
                  <a:schemeClr val="tx1"/>
                </a:solidFill>
              </a:rPr>
              <a:t>trabajo</a:t>
            </a:r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570518" y="1171412"/>
            <a:ext cx="517305" cy="78801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800" b="1" dirty="0" smtClean="0">
                <a:solidFill>
                  <a:schemeClr val="tx1"/>
                </a:solidFill>
              </a:rPr>
              <a:t>1</a:t>
            </a:r>
            <a:endParaRPr lang="es-CL" sz="4800" b="1" dirty="0">
              <a:solidFill>
                <a:schemeClr val="tx1"/>
              </a:solidFill>
            </a:endParaRPr>
          </a:p>
        </p:txBody>
      </p:sp>
      <p:sp>
        <p:nvSpPr>
          <p:cNvPr id="8" name="CuadroTexto 20"/>
          <p:cNvSpPr txBox="1"/>
          <p:nvPr/>
        </p:nvSpPr>
        <p:spPr>
          <a:xfrm>
            <a:off x="2035739" y="5255485"/>
            <a:ext cx="9393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Puede incorporar una segunda diapositiva para completar esta información</a:t>
            </a:r>
            <a:endParaRPr lang="es-CL" sz="1600" b="1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BEB61F74-1FF7-CE46-815F-F12569CC07DB}"/>
              </a:ext>
            </a:extLst>
          </p:cNvPr>
          <p:cNvSpPr txBox="1">
            <a:spLocks/>
          </p:cNvSpPr>
          <p:nvPr/>
        </p:nvSpPr>
        <p:spPr>
          <a:xfrm>
            <a:off x="2020943" y="197557"/>
            <a:ext cx="8951858" cy="93042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FONDO DEL PATRIMONIO CULTURAL – CONVOCATORIA 2020</a:t>
            </a:r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Concurso 2020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ES" sz="1600" b="0" dirty="0" err="1" smtClean="0">
                <a:solidFill>
                  <a:schemeClr val="accent1">
                    <a:lumMod val="75000"/>
                  </a:schemeClr>
                </a:solidFill>
              </a:rPr>
              <a:t>Submodalidad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 (indique </a:t>
            </a:r>
            <a:r>
              <a:rPr lang="es-ES" sz="1600" b="0" dirty="0" err="1" smtClean="0">
                <a:solidFill>
                  <a:schemeClr val="bg1">
                    <a:lumMod val="50000"/>
                  </a:schemeClr>
                </a:solidFill>
              </a:rPr>
              <a:t>submodalidad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Nombre </a:t>
            </a: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del proyecto: 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>(indique nombre del proyecto)</a:t>
            </a:r>
            <a:endParaRPr lang="es-CL" sz="1600" b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26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1343025" y="1966631"/>
            <a:ext cx="9767360" cy="289877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L" dirty="0"/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2020943" y="1449787"/>
            <a:ext cx="8305471" cy="2835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>
                <a:solidFill>
                  <a:schemeClr val="tx1"/>
                </a:solidFill>
              </a:rPr>
              <a:t>Antecedentes Responsable de proyecto y Equipo de </a:t>
            </a:r>
            <a:r>
              <a:rPr lang="es-CL" sz="1600" b="1" dirty="0" smtClean="0">
                <a:solidFill>
                  <a:schemeClr val="tx1"/>
                </a:solidFill>
              </a:rPr>
              <a:t>trabajo</a:t>
            </a:r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10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570518" y="1184475"/>
            <a:ext cx="517305" cy="78801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800" b="1" dirty="0" smtClean="0">
                <a:solidFill>
                  <a:schemeClr val="tx1"/>
                </a:solidFill>
              </a:rPr>
              <a:t>1</a:t>
            </a:r>
            <a:endParaRPr lang="es-CL" sz="4800" b="1" dirty="0">
              <a:solidFill>
                <a:schemeClr val="tx1"/>
              </a:solidFill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BEB61F74-1FF7-CE46-815F-F12569CC07DB}"/>
              </a:ext>
            </a:extLst>
          </p:cNvPr>
          <p:cNvSpPr txBox="1">
            <a:spLocks/>
          </p:cNvSpPr>
          <p:nvPr/>
        </p:nvSpPr>
        <p:spPr>
          <a:xfrm>
            <a:off x="2020943" y="197557"/>
            <a:ext cx="8951858" cy="93042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FONDO DEL PATRIMONIO CULTURAL – CONVOCATORIA 2020</a:t>
            </a:r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Concurso 2020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ES" sz="1600" b="0" dirty="0" err="1" smtClean="0">
                <a:solidFill>
                  <a:schemeClr val="accent1">
                    <a:lumMod val="75000"/>
                  </a:schemeClr>
                </a:solidFill>
              </a:rPr>
              <a:t>Submodalidad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 (indique </a:t>
            </a:r>
            <a:r>
              <a:rPr lang="es-ES" sz="1600" b="0" dirty="0" err="1" smtClean="0">
                <a:solidFill>
                  <a:schemeClr val="bg1">
                    <a:lumMod val="50000"/>
                  </a:schemeClr>
                </a:solidFill>
              </a:rPr>
              <a:t>submodalidad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Nombre </a:t>
            </a: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del proyecto: 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>(indique nombre del proyecto)</a:t>
            </a:r>
            <a:endParaRPr lang="es-CL" sz="1600" b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20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44567" y="2105616"/>
            <a:ext cx="9569668" cy="267133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Emplazamiento del proyecto: dirección exacta, comuna y región, acompañado de plano de emplazamiento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Protección patrimonial, si aplica para la submodalidad postulada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Valores y atributos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Breve resumen con la información más relevantes del estado de conservación y del estado estructural del inmueble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Informar uso actual del inmueble, los riesgos que lo afectan y cómo el proyecto viabilizará su uso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Criterios de intervención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Antecedentes del elemento del Patrimonio Cultural Inmaterial, si aplica para la submodalidad postulada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Antecedentes de S</a:t>
            </a:r>
            <a:r>
              <a:rPr lang="es-CL" sz="1400" dirty="0" smtClean="0">
                <a:solidFill>
                  <a:schemeClr val="tx1"/>
                </a:solidFill>
              </a:rPr>
              <a:t>ignificación </a:t>
            </a:r>
            <a:r>
              <a:rPr lang="es-CL" sz="1400" dirty="0">
                <a:solidFill>
                  <a:schemeClr val="tx1"/>
                </a:solidFill>
              </a:rPr>
              <a:t>cultural indígena del inmueble, si aplica para la submodalidad postulada.</a:t>
            </a:r>
          </a:p>
        </p:txBody>
      </p:sp>
      <p:sp>
        <p:nvSpPr>
          <p:cNvPr id="4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1343025" y="1966631"/>
            <a:ext cx="9767360" cy="289877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L" dirty="0"/>
          </a:p>
        </p:txBody>
      </p:sp>
      <p:sp>
        <p:nvSpPr>
          <p:cNvPr id="6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2020943" y="1436724"/>
            <a:ext cx="8305471" cy="2835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 smtClean="0">
                <a:solidFill>
                  <a:schemeClr val="tx1"/>
                </a:solidFill>
              </a:rPr>
              <a:t>Identificación del inmueble</a:t>
            </a:r>
            <a:endParaRPr lang="es-CL" sz="1600" b="1" dirty="0">
              <a:solidFill>
                <a:srgbClr val="FF0000"/>
              </a:solidFill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570518" y="1197538"/>
            <a:ext cx="517305" cy="78801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800" b="1" dirty="0">
                <a:solidFill>
                  <a:schemeClr val="tx1"/>
                </a:solidFill>
              </a:rPr>
              <a:t>2</a:t>
            </a:r>
            <a:endParaRPr lang="es-CL" sz="4800" b="1" dirty="0">
              <a:solidFill>
                <a:schemeClr val="tx1"/>
              </a:solidFill>
            </a:endParaRPr>
          </a:p>
        </p:txBody>
      </p:sp>
      <p:sp>
        <p:nvSpPr>
          <p:cNvPr id="8" name="CuadroTexto 20"/>
          <p:cNvSpPr txBox="1"/>
          <p:nvPr/>
        </p:nvSpPr>
        <p:spPr>
          <a:xfrm>
            <a:off x="2020943" y="5693673"/>
            <a:ext cx="9393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Puede incorporar una segunda diapositiva para completar esta información</a:t>
            </a:r>
            <a:endParaRPr lang="es-CL" sz="1600" b="1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BEB61F74-1FF7-CE46-815F-F12569CC07DB}"/>
              </a:ext>
            </a:extLst>
          </p:cNvPr>
          <p:cNvSpPr txBox="1">
            <a:spLocks/>
          </p:cNvSpPr>
          <p:nvPr/>
        </p:nvSpPr>
        <p:spPr>
          <a:xfrm>
            <a:off x="2020943" y="197557"/>
            <a:ext cx="8951858" cy="93042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FONDO DEL PATRIMONIO CULTURAL – CONVOCATORIA 2020</a:t>
            </a:r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Concurso 2020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ES" sz="1600" b="0" dirty="0" err="1" smtClean="0">
                <a:solidFill>
                  <a:schemeClr val="accent1">
                    <a:lumMod val="75000"/>
                  </a:schemeClr>
                </a:solidFill>
              </a:rPr>
              <a:t>Submodalidad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 (indique </a:t>
            </a:r>
            <a:r>
              <a:rPr lang="es-ES" sz="1600" b="0" dirty="0" err="1" smtClean="0">
                <a:solidFill>
                  <a:schemeClr val="bg1">
                    <a:lumMod val="50000"/>
                  </a:schemeClr>
                </a:solidFill>
              </a:rPr>
              <a:t>submodalidad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Nombre </a:t>
            </a: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del proyecto: 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>(indique nombre del proyecto)</a:t>
            </a:r>
            <a:endParaRPr lang="es-CL" sz="1600" b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6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1343025" y="1966631"/>
            <a:ext cx="9767360" cy="289877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L" dirty="0"/>
          </a:p>
        </p:txBody>
      </p:sp>
      <p:sp>
        <p:nvSpPr>
          <p:cNvPr id="6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2020943" y="1449787"/>
            <a:ext cx="8305471" cy="2835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 smtClean="0">
                <a:solidFill>
                  <a:schemeClr val="tx1"/>
                </a:solidFill>
              </a:rPr>
              <a:t>Identificación del inmueble</a:t>
            </a:r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570518" y="1249790"/>
            <a:ext cx="517305" cy="78801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800" b="1" dirty="0">
                <a:solidFill>
                  <a:schemeClr val="tx1"/>
                </a:solidFill>
              </a:rPr>
              <a:t>2</a:t>
            </a:r>
            <a:endParaRPr lang="es-CL" sz="4800" b="1" dirty="0">
              <a:solidFill>
                <a:schemeClr val="tx1"/>
              </a:solidFill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BEB61F74-1FF7-CE46-815F-F12569CC07DB}"/>
              </a:ext>
            </a:extLst>
          </p:cNvPr>
          <p:cNvSpPr txBox="1">
            <a:spLocks/>
          </p:cNvSpPr>
          <p:nvPr/>
        </p:nvSpPr>
        <p:spPr>
          <a:xfrm>
            <a:off x="2020943" y="197557"/>
            <a:ext cx="8951858" cy="93042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FONDO DEL PATRIMONIO CULTURAL – CONVOCATORIA 2020</a:t>
            </a:r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Concurso 2020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ES" sz="1600" b="0" dirty="0" err="1" smtClean="0">
                <a:solidFill>
                  <a:schemeClr val="accent1">
                    <a:lumMod val="75000"/>
                  </a:schemeClr>
                </a:solidFill>
              </a:rPr>
              <a:t>Submodalidad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 (indique </a:t>
            </a:r>
            <a:r>
              <a:rPr lang="es-ES" sz="1600" b="0" dirty="0" err="1" smtClean="0">
                <a:solidFill>
                  <a:schemeClr val="bg1">
                    <a:lumMod val="50000"/>
                  </a:schemeClr>
                </a:solidFill>
              </a:rPr>
              <a:t>submodalidad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Nombre </a:t>
            </a: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del proyecto: 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>(indique nombre del proyecto)</a:t>
            </a:r>
            <a:endParaRPr lang="es-CL" sz="1600" b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82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20943" y="2074085"/>
            <a:ext cx="9393292" cy="2198370"/>
          </a:xfrm>
        </p:spPr>
        <p:txBody>
          <a:bodyPr/>
          <a:lstStyle/>
          <a:p>
            <a:r>
              <a:rPr lang="es-CL" sz="1400" dirty="0">
                <a:solidFill>
                  <a:schemeClr val="tx1"/>
                </a:solidFill>
              </a:rPr>
              <a:t>Poniendo énfasis en</a:t>
            </a:r>
            <a:r>
              <a:rPr lang="es-CL" sz="1400" dirty="0" smtClean="0">
                <a:solidFill>
                  <a:schemeClr val="tx1"/>
                </a:solidFill>
              </a:rPr>
              <a:t>:</a:t>
            </a:r>
          </a:p>
          <a:p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Planteamiento del problema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Justificación del proyecto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Objetivos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Resultados esperados.</a:t>
            </a:r>
          </a:p>
        </p:txBody>
      </p:sp>
      <p:sp>
        <p:nvSpPr>
          <p:cNvPr id="6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2020943" y="1436724"/>
            <a:ext cx="6949637" cy="2835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>
                <a:solidFill>
                  <a:schemeClr val="tx1"/>
                </a:solidFill>
              </a:rPr>
              <a:t>Resumen ejecutivo del </a:t>
            </a:r>
            <a:r>
              <a:rPr lang="es-CL" sz="1600" b="1" dirty="0" smtClean="0">
                <a:solidFill>
                  <a:schemeClr val="tx1"/>
                </a:solidFill>
              </a:rPr>
              <a:t>proyecto</a:t>
            </a:r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570518" y="1197538"/>
            <a:ext cx="517305" cy="78801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800" b="1" dirty="0" smtClean="0">
                <a:solidFill>
                  <a:schemeClr val="tx1"/>
                </a:solidFill>
              </a:rPr>
              <a:t>3</a:t>
            </a:r>
            <a:endParaRPr lang="es-CL" sz="4800" b="1" dirty="0">
              <a:solidFill>
                <a:schemeClr val="tx1"/>
              </a:solidFill>
            </a:endParaRPr>
          </a:p>
        </p:txBody>
      </p:sp>
      <p:sp>
        <p:nvSpPr>
          <p:cNvPr id="11" name="CuadroTexto 20"/>
          <p:cNvSpPr txBox="1"/>
          <p:nvPr/>
        </p:nvSpPr>
        <p:spPr>
          <a:xfrm>
            <a:off x="2020943" y="5299523"/>
            <a:ext cx="9393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Puede incorporar una segunda diapositiva para completar esta información</a:t>
            </a:r>
            <a:endParaRPr lang="es-CL" sz="1600" b="1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BEB61F74-1FF7-CE46-815F-F12569CC07DB}"/>
              </a:ext>
            </a:extLst>
          </p:cNvPr>
          <p:cNvSpPr txBox="1">
            <a:spLocks/>
          </p:cNvSpPr>
          <p:nvPr/>
        </p:nvSpPr>
        <p:spPr>
          <a:xfrm>
            <a:off x="2020943" y="197557"/>
            <a:ext cx="8951858" cy="93042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FONDO DEL PATRIMONIO CULTURAL – CONVOCATORIA 2020</a:t>
            </a:r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Concurso 2020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ES" sz="1600" b="0" dirty="0" err="1" smtClean="0">
                <a:solidFill>
                  <a:schemeClr val="accent1">
                    <a:lumMod val="75000"/>
                  </a:schemeClr>
                </a:solidFill>
              </a:rPr>
              <a:t>Submodalidad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 (indique </a:t>
            </a:r>
            <a:r>
              <a:rPr lang="es-ES" sz="1600" b="0" dirty="0" err="1" smtClean="0">
                <a:solidFill>
                  <a:schemeClr val="bg1">
                    <a:lumMod val="50000"/>
                  </a:schemeClr>
                </a:solidFill>
              </a:rPr>
              <a:t>submodalidad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Nombre </a:t>
            </a: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del proyecto: 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>(indique nombre del proyecto)</a:t>
            </a:r>
            <a:endParaRPr lang="es-CL" sz="1600" b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18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2020943" y="1384472"/>
            <a:ext cx="6949637" cy="2835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>
                <a:solidFill>
                  <a:schemeClr val="tx1"/>
                </a:solidFill>
              </a:rPr>
              <a:t>Resumen ejecutivo del </a:t>
            </a:r>
            <a:r>
              <a:rPr lang="es-CL" sz="1600" b="1" dirty="0" smtClean="0">
                <a:solidFill>
                  <a:schemeClr val="tx1"/>
                </a:solidFill>
              </a:rPr>
              <a:t>proyecto</a:t>
            </a:r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570518" y="1184475"/>
            <a:ext cx="517305" cy="78801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800" b="1" dirty="0" smtClean="0">
                <a:solidFill>
                  <a:schemeClr val="tx1"/>
                </a:solidFill>
              </a:rPr>
              <a:t>3</a:t>
            </a:r>
            <a:endParaRPr lang="es-CL" sz="4800" b="1" dirty="0">
              <a:solidFill>
                <a:schemeClr val="tx1"/>
              </a:solidFill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BEB61F74-1FF7-CE46-815F-F12569CC07DB}"/>
              </a:ext>
            </a:extLst>
          </p:cNvPr>
          <p:cNvSpPr txBox="1">
            <a:spLocks/>
          </p:cNvSpPr>
          <p:nvPr/>
        </p:nvSpPr>
        <p:spPr>
          <a:xfrm>
            <a:off x="2020943" y="197557"/>
            <a:ext cx="8951858" cy="93042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FONDO DEL PATRIMONIO CULTURAL – CONVOCATORIA 2020</a:t>
            </a:r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Concurso</a:t>
            </a:r>
            <a:r>
              <a:rPr lang="es-CL" sz="1600" b="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2020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ES" sz="1600" b="0" dirty="0" err="1" smtClean="0">
                <a:solidFill>
                  <a:schemeClr val="accent1">
                    <a:lumMod val="75000"/>
                  </a:schemeClr>
                </a:solidFill>
              </a:rPr>
              <a:t>Submodalidad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 (indique </a:t>
            </a:r>
            <a:r>
              <a:rPr lang="es-ES" sz="1600" b="0" dirty="0" err="1" smtClean="0">
                <a:solidFill>
                  <a:schemeClr val="bg1">
                    <a:lumMod val="50000"/>
                  </a:schemeClr>
                </a:solidFill>
              </a:rPr>
              <a:t>submodalidad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Nombre </a:t>
            </a: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del proyecto: 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>(indique nombre del proyecto)</a:t>
            </a:r>
            <a:endParaRPr lang="es-CL" sz="1600" b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35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44567" y="2074085"/>
            <a:ext cx="9569668" cy="18988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La(s) comunidad(es) o grupo(s) social(es) </a:t>
            </a:r>
            <a:r>
              <a:rPr lang="es-CL" sz="1400" dirty="0" smtClean="0">
                <a:solidFill>
                  <a:schemeClr val="tx1"/>
                </a:solidFill>
              </a:rPr>
              <a:t>vinculada/o(s</a:t>
            </a:r>
            <a:r>
              <a:rPr lang="es-CL" sz="1400" dirty="0">
                <a:solidFill>
                  <a:schemeClr val="tx1"/>
                </a:solidFill>
              </a:rPr>
              <a:t>) al proyecto y que participará(n) en su desarrollo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</a:p>
          <a:p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Breve descripción del </a:t>
            </a:r>
            <a:r>
              <a:rPr lang="es-CL" sz="1400" dirty="0" smtClean="0">
                <a:solidFill>
                  <a:schemeClr val="tx1"/>
                </a:solidFill>
              </a:rPr>
              <a:t>Protocolo </a:t>
            </a:r>
            <a:r>
              <a:rPr lang="es-CL" sz="1400" dirty="0">
                <a:solidFill>
                  <a:schemeClr val="tx1"/>
                </a:solidFill>
              </a:rPr>
              <a:t>de trabajo y consentimiento informado, si aplica para la submodalidad postulada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</a:p>
          <a:p>
            <a:endParaRPr lang="es-CL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400" dirty="0">
                <a:solidFill>
                  <a:schemeClr val="tx1"/>
                </a:solidFill>
              </a:rPr>
              <a:t>Breve descripción del proceso de </a:t>
            </a:r>
            <a:r>
              <a:rPr lang="es-CL" sz="1400" dirty="0" smtClean="0">
                <a:solidFill>
                  <a:schemeClr val="tx1"/>
                </a:solidFill>
              </a:rPr>
              <a:t>Participación </a:t>
            </a:r>
            <a:r>
              <a:rPr lang="es-CL" sz="1400" dirty="0">
                <a:solidFill>
                  <a:schemeClr val="tx1"/>
                </a:solidFill>
              </a:rPr>
              <a:t>ciudadana, si aplica para la submodalidad postulada</a:t>
            </a:r>
            <a:r>
              <a:rPr lang="es-CL" sz="14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2020943" y="1462850"/>
            <a:ext cx="6949637" cy="2835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>
                <a:solidFill>
                  <a:schemeClr val="tx1"/>
                </a:solidFill>
              </a:rPr>
              <a:t>Comunidad vinculada al proyecto </a:t>
            </a:r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DEB4DDAC-0370-014F-B377-0A8DBDB8F516}"/>
              </a:ext>
            </a:extLst>
          </p:cNvPr>
          <p:cNvSpPr txBox="1">
            <a:spLocks/>
          </p:cNvSpPr>
          <p:nvPr/>
        </p:nvSpPr>
        <p:spPr>
          <a:xfrm>
            <a:off x="570518" y="1249790"/>
            <a:ext cx="517305" cy="78801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800" b="1" dirty="0" smtClean="0">
                <a:solidFill>
                  <a:schemeClr val="tx1"/>
                </a:solidFill>
              </a:rPr>
              <a:t>4</a:t>
            </a:r>
            <a:endParaRPr lang="es-CL" sz="4800" b="1" dirty="0">
              <a:solidFill>
                <a:schemeClr val="tx1"/>
              </a:solidFill>
            </a:endParaRPr>
          </a:p>
        </p:txBody>
      </p:sp>
      <p:sp>
        <p:nvSpPr>
          <p:cNvPr id="11" name="CuadroTexto 20"/>
          <p:cNvSpPr txBox="1"/>
          <p:nvPr/>
        </p:nvSpPr>
        <p:spPr>
          <a:xfrm>
            <a:off x="2020943" y="5299523"/>
            <a:ext cx="9393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Puede incorporar una segunda diapositiva para completar esta información</a:t>
            </a:r>
            <a:endParaRPr lang="es-CL" sz="1600" b="1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BEB61F74-1FF7-CE46-815F-F12569CC07DB}"/>
              </a:ext>
            </a:extLst>
          </p:cNvPr>
          <p:cNvSpPr txBox="1">
            <a:spLocks/>
          </p:cNvSpPr>
          <p:nvPr/>
        </p:nvSpPr>
        <p:spPr>
          <a:xfrm>
            <a:off x="2020943" y="197557"/>
            <a:ext cx="8951858" cy="93042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sz="1800" dirty="0" smtClean="0">
                <a:solidFill>
                  <a:schemeClr val="accent1">
                    <a:lumMod val="75000"/>
                  </a:schemeClr>
                </a:solidFill>
              </a:rPr>
              <a:t>FONDO DEL PATRIMONIO CULTURAL – CONVOCATORIA 2020</a:t>
            </a:r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Concurso 2020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s-ES" sz="1600" b="0" dirty="0" err="1" smtClean="0">
                <a:solidFill>
                  <a:schemeClr val="accent1">
                    <a:lumMod val="75000"/>
                  </a:schemeClr>
                </a:solidFill>
              </a:rPr>
              <a:t>Submodalidad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 (indique </a:t>
            </a:r>
            <a:r>
              <a:rPr lang="es-ES" sz="1600" b="0" dirty="0" err="1" smtClean="0">
                <a:solidFill>
                  <a:schemeClr val="bg1">
                    <a:lumMod val="50000"/>
                  </a:schemeClr>
                </a:solidFill>
              </a:rPr>
              <a:t>submodalidad</a:t>
            </a:r>
            <a:r>
              <a:rPr lang="es-ES" sz="1600" b="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1600" b="0" dirty="0" smtClean="0">
                <a:solidFill>
                  <a:schemeClr val="accent1">
                    <a:lumMod val="75000"/>
                  </a:schemeClr>
                </a:solidFill>
              </a:rPr>
              <a:t>Nombre </a:t>
            </a:r>
            <a:r>
              <a:rPr lang="es-CL" sz="1600" b="0" dirty="0" smtClean="0">
                <a:solidFill>
                  <a:schemeClr val="accent1">
                    <a:lumMod val="75000"/>
                  </a:schemeClr>
                </a:solidFill>
              </a:rPr>
              <a:t>del proyecto: </a:t>
            </a:r>
            <a:r>
              <a:rPr lang="es-CL" sz="1600" b="0" dirty="0" smtClean="0">
                <a:solidFill>
                  <a:schemeClr val="bg1">
                    <a:lumMod val="50000"/>
                  </a:schemeClr>
                </a:solidFill>
              </a:rPr>
              <a:t>(indique nombre del proyecto)</a:t>
            </a:r>
            <a:endParaRPr lang="es-CL" sz="1600" b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3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PC2020_Anexo Memoria Explicativa_10.07.2020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2" id="{D6FEFA4C-E850-304C-A630-5DE6F15C0FE1}" vid="{ECD125FB-DF3A-6D4A-92B8-E57DCC3D78E7}"/>
    </a:ext>
  </a:extLst>
</a:theme>
</file>

<file path=ppt/theme/theme2.xml><?xml version="1.0" encoding="utf-8"?>
<a:theme xmlns:a="http://schemas.openxmlformats.org/drawingml/2006/main" name="Capitul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2" id="{D6FEFA4C-E850-304C-A630-5DE6F15C0FE1}" vid="{D564D36A-A427-4E4A-A5B9-7AB8FFE99694}"/>
    </a:ext>
  </a:extLst>
</a:theme>
</file>

<file path=ppt/theme/theme3.xml><?xml version="1.0" encoding="utf-8"?>
<a:theme xmlns:a="http://schemas.openxmlformats.org/drawingml/2006/main" name="Conteni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2" id="{D6FEFA4C-E850-304C-A630-5DE6F15C0FE1}" vid="{9493BDA4-14BE-DD42-8A56-8C7CCF8ACBBC}"/>
    </a:ext>
  </a:extLst>
</a:theme>
</file>

<file path=ppt/theme/theme4.xml><?xml version="1.0" encoding="utf-8"?>
<a:theme xmlns:a="http://schemas.openxmlformats.org/drawingml/2006/main" name="Cierr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2" id="{D6FEFA4C-E850-304C-A630-5DE6F15C0FE1}" vid="{940D1D27-0D40-7F4D-8097-5E3B4966532A}"/>
    </a:ext>
  </a:extLst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FPC2020_Anexo Memoria Explicativa_10.07.2020</Template>
  <TotalTime>164</TotalTime>
  <Words>566</Words>
  <Application>Microsoft Office PowerPoint</Application>
  <PresentationFormat>Panorámica</PresentationFormat>
  <Paragraphs>85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Arial</vt:lpstr>
      <vt:lpstr>Calibri</vt:lpstr>
      <vt:lpstr>gobCL</vt:lpstr>
      <vt:lpstr>Verdana</vt:lpstr>
      <vt:lpstr>FPC2020_Anexo Memoria Explicativa_10.07.2020</vt:lpstr>
      <vt:lpstr>Capitulo</vt:lpstr>
      <vt:lpstr>Contenido</vt:lpstr>
      <vt:lpstr>Cierre</vt:lpstr>
      <vt:lpstr>CONCURSO 2020 LÍNEA INTERVENCIÓN Y SALVAGUARDIA DEL PATRIMONIO CULTURAL MODALIDAD INTERVENCIÓN DE INMUEBLES SUBMODALIDAD:  NOMBRE DEL PROYECTO: UBICACIÓN: COMUNA Y REGIÓN  MONTO SOLICITADO: $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CONCURSO NACIONAL / REGIONAL (dejar solo uno) LÍNEA: MODALIDAD: SUBMODALIDAD:  NOMBRE DEL PROYECTO: UBICACIÓN: COMUNA Y REGIÓN  MONTO SOLICITADO: $</dc:title>
  <dc:creator>Carmina Arcos</dc:creator>
  <cp:lastModifiedBy>asus</cp:lastModifiedBy>
  <cp:revision>27</cp:revision>
  <dcterms:created xsi:type="dcterms:W3CDTF">2020-07-10T23:43:29Z</dcterms:created>
  <dcterms:modified xsi:type="dcterms:W3CDTF">2020-08-28T15:27:08Z</dcterms:modified>
</cp:coreProperties>
</file>