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  <p:sldMasterId id="2147483669" r:id="rId3"/>
    <p:sldMasterId id="2147483681" r:id="rId4"/>
  </p:sldMasterIdLst>
  <p:notesMasterIdLst>
    <p:notesMasterId r:id="rId16"/>
  </p:notesMasterIdLst>
  <p:sldIdLst>
    <p:sldId id="256" r:id="rId5"/>
    <p:sldId id="257" r:id="rId6"/>
    <p:sldId id="271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63" r:id="rId1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la Reuniones" initials="SR" lastIdx="4" clrIdx="0">
    <p:extLst/>
  </p:cmAuthor>
  <p:cmAuthor id="2" name="Carmina Arcos" initials="CA" lastIdx="3" clrIdx="1"/>
  <p:cmAuthor id="3" name="asus" initials="a" lastIdx="3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69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6"/>
    <p:restoredTop sz="94700"/>
  </p:normalViewPr>
  <p:slideViewPr>
    <p:cSldViewPr snapToGrid="0" snapToObjects="1" showGuides="1">
      <p:cViewPr varScale="1">
        <p:scale>
          <a:sx n="73" d="100"/>
          <a:sy n="73" d="100"/>
        </p:scale>
        <p:origin x="59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2BB92B-9E00-B94E-9707-C39DFFA4A106}" type="datetimeFigureOut">
              <a:rPr lang="es-CL" smtClean="0"/>
              <a:t>28-08-2020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768280-6301-714C-BC7A-9B9424E1CA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1005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43025" y="1869338"/>
            <a:ext cx="9767150" cy="1559662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16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dirty="0"/>
              <a:t>PORTADA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43025" y="4675032"/>
            <a:ext cx="9576858" cy="3799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Fecha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727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ADAE4ADE-7837-4848-8942-BF9A657B4C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43025" y="1635421"/>
            <a:ext cx="9767150" cy="105816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algn="l"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dirty="0"/>
              <a:t>CAPÍTULO                                                                           VERDANA NEGRITA 24P</a:t>
            </a:r>
            <a:endParaRPr lang="en-US" dirty="0"/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0DF9FBA8-2FD3-7A4A-9BB5-0A03BB30804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43025" y="2707610"/>
            <a:ext cx="9767360" cy="28987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dirty="0"/>
              <a:t>(Línea adicional) Subtema </a:t>
            </a:r>
            <a:r>
              <a:rPr lang="es-ES" dirty="0" err="1"/>
              <a:t>Verdana</a:t>
            </a:r>
            <a:r>
              <a:rPr lang="es-ES" dirty="0"/>
              <a:t> 18p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91357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8">
            <a:extLst>
              <a:ext uri="{FF2B5EF4-FFF2-40B4-BE49-F238E27FC236}">
                <a16:creationId xmlns:a16="http://schemas.microsoft.com/office/drawing/2014/main" id="{E38EBE35-D45B-9449-A865-C362EC2CC55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43026" y="2714697"/>
            <a:ext cx="2995059" cy="331750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dirty="0"/>
              <a:t>Subtema.  </a:t>
            </a:r>
            <a:r>
              <a:rPr lang="es-ES" dirty="0" err="1"/>
              <a:t>Verdana</a:t>
            </a:r>
            <a:r>
              <a:rPr lang="es-ES" dirty="0"/>
              <a:t> 16p (Línea adicional)</a:t>
            </a:r>
            <a:endParaRPr lang="es-CL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1213EFC-FB2A-AC4D-A983-B51A4CAEC2D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43026" y="1275502"/>
            <a:ext cx="2995060" cy="1425167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algn="l">
              <a:lnSpc>
                <a:spcPct val="100000"/>
              </a:lnSpc>
              <a:defRPr sz="1600" b="1">
                <a:solidFill>
                  <a:srgbClr val="0F69B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dirty="0"/>
              <a:t>TÍTULO VERDANA NEGRITA 16P</a:t>
            </a:r>
            <a:endParaRPr lang="en-US" dirty="0"/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798D2D99-0607-A945-94F7-B3BA1775968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50111" y="1275501"/>
            <a:ext cx="6772300" cy="4756704"/>
          </a:xfrm>
          <a:prstGeom prst="rect">
            <a:avLst/>
          </a:prstGeom>
        </p:spPr>
        <p:txBody>
          <a:bodyPr lIns="0" tIns="0" rIns="0" bIns="0"/>
          <a:lstStyle>
            <a:lvl1pPr marL="285750" indent="-285750" algn="just">
              <a:lnSpc>
                <a:spcPts val="218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dirty="0"/>
              <a:t>Contenido en punteo. </a:t>
            </a:r>
            <a:r>
              <a:rPr lang="es-ES" dirty="0" err="1"/>
              <a:t>Verdana</a:t>
            </a:r>
            <a:r>
              <a:rPr lang="es-ES" dirty="0"/>
              <a:t> 14p
Segundo nivel
Tercer nivel
Cuarto nivel
Quinto nivel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1319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8">
            <a:extLst>
              <a:ext uri="{FF2B5EF4-FFF2-40B4-BE49-F238E27FC236}">
                <a16:creationId xmlns:a16="http://schemas.microsoft.com/office/drawing/2014/main" id="{E38EBE35-D45B-9449-A865-C362EC2CC55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43025" y="2027275"/>
            <a:ext cx="9786260" cy="80098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dirty="0"/>
              <a:t>Subtema. </a:t>
            </a:r>
            <a:r>
              <a:rPr lang="es-ES" dirty="0" err="1"/>
              <a:t>Verdana</a:t>
            </a:r>
            <a:r>
              <a:rPr lang="es-ES" dirty="0"/>
              <a:t> 16p (Línea adicional)</a:t>
            </a:r>
            <a:endParaRPr lang="es-CL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1213EFC-FB2A-AC4D-A983-B51A4CAEC2D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43025" y="1268414"/>
            <a:ext cx="9786261" cy="751773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algn="l">
              <a:lnSpc>
                <a:spcPct val="100000"/>
              </a:lnSpc>
              <a:defRPr sz="1600" b="1">
                <a:solidFill>
                  <a:srgbClr val="0F69B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dirty="0"/>
              <a:t>TÍTULO VERDANA NEGRITA 16P. MÁX. DOS LÍNEAS</a:t>
            </a:r>
            <a:endParaRPr lang="en-US" dirty="0"/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798D2D99-0607-A945-94F7-B3BA1775968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43025" y="2842437"/>
            <a:ext cx="9786261" cy="3203944"/>
          </a:xfrm>
          <a:prstGeom prst="rect">
            <a:avLst/>
          </a:prstGeom>
        </p:spPr>
        <p:txBody>
          <a:bodyPr lIns="0" tIns="0" rIns="0" bIns="0"/>
          <a:lstStyle>
            <a:lvl1pPr marL="0" indent="0" algn="just">
              <a:lnSpc>
                <a:spcPts val="2180"/>
              </a:lnSpc>
              <a:spcBef>
                <a:spcPts val="0"/>
              </a:spcBef>
              <a:buFont typeface="Arial" panose="020B0604020202020204" pitchFamily="34" charset="0"/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dirty="0"/>
              <a:t>Contenido en una columna de texto. </a:t>
            </a:r>
            <a:r>
              <a:rPr lang="es-ES" dirty="0" err="1"/>
              <a:t>Verdana</a:t>
            </a:r>
            <a:r>
              <a:rPr lang="es-ES" dirty="0"/>
              <a:t> 14p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21306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9F4CCF-6CF3-074C-85FC-A69C2F91ACBC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343026" y="1275501"/>
            <a:ext cx="9786408" cy="476379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dirty="0"/>
              <a:t>Contenido en una columna de texto. </a:t>
            </a:r>
            <a:r>
              <a:rPr lang="es-ES" dirty="0" err="1"/>
              <a:t>Verdana</a:t>
            </a:r>
            <a:r>
              <a:rPr lang="es-ES" dirty="0"/>
              <a:t> 14p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97855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ido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8">
            <a:extLst>
              <a:ext uri="{FF2B5EF4-FFF2-40B4-BE49-F238E27FC236}">
                <a16:creationId xmlns:a16="http://schemas.microsoft.com/office/drawing/2014/main" id="{E38EBE35-D45B-9449-A865-C362EC2CC55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43025" y="2027275"/>
            <a:ext cx="9786260" cy="80098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dirty="0"/>
              <a:t>Subtema. </a:t>
            </a:r>
            <a:r>
              <a:rPr lang="es-ES" dirty="0" err="1"/>
              <a:t>Verdana</a:t>
            </a:r>
            <a:r>
              <a:rPr lang="es-ES" dirty="0"/>
              <a:t> 16p (Línea adicional)</a:t>
            </a:r>
            <a:endParaRPr lang="es-CL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1213EFC-FB2A-AC4D-A983-B51A4CAEC2D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43025" y="1268414"/>
            <a:ext cx="9786261" cy="751773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algn="l">
              <a:lnSpc>
                <a:spcPct val="100000"/>
              </a:lnSpc>
              <a:defRPr sz="1600" b="1">
                <a:solidFill>
                  <a:srgbClr val="0F69B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dirty="0"/>
              <a:t>TÍTULO VERDANA NEGRITA 16P. MÁX. DOS LÍNEAS</a:t>
            </a:r>
            <a:endParaRPr lang="en-US" dirty="0"/>
          </a:p>
        </p:txBody>
      </p:sp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CF5784EA-A954-1C4F-A342-4363D1898C1E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343025" y="2842438"/>
            <a:ext cx="4782997" cy="320423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88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dirty="0"/>
              <a:t>Imagen, gráfico, tabla, organigrama, multimedia</a:t>
            </a:r>
            <a:endParaRPr lang="es-CL" dirty="0"/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119F3246-DBBA-F740-B7F9-F08DFE715746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381204" y="2842438"/>
            <a:ext cx="4748081" cy="320423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88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dirty="0"/>
              <a:t>Imagen, gráfico, tabla, organigrama, multimedia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9971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8">
            <a:extLst>
              <a:ext uri="{FF2B5EF4-FFF2-40B4-BE49-F238E27FC236}">
                <a16:creationId xmlns:a16="http://schemas.microsoft.com/office/drawing/2014/main" id="{E38EBE35-D45B-9449-A865-C362EC2CC55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43025" y="2027275"/>
            <a:ext cx="9786260" cy="80098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dirty="0"/>
              <a:t>Subtema. </a:t>
            </a:r>
            <a:r>
              <a:rPr lang="es-ES" dirty="0" err="1"/>
              <a:t>Verdana</a:t>
            </a:r>
            <a:r>
              <a:rPr lang="es-ES" dirty="0"/>
              <a:t> 16p (Línea adicional)</a:t>
            </a:r>
            <a:endParaRPr lang="es-CL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1213EFC-FB2A-AC4D-A983-B51A4CAEC2D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43025" y="1268414"/>
            <a:ext cx="9786261" cy="751773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algn="l">
              <a:lnSpc>
                <a:spcPct val="100000"/>
              </a:lnSpc>
              <a:defRPr sz="1600" b="1">
                <a:solidFill>
                  <a:srgbClr val="0F69B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dirty="0"/>
              <a:t>TÍTULO VERDANA NEGRITA 16P. MÁX. DOS LÍNEAS</a:t>
            </a:r>
            <a:endParaRPr lang="en-US" dirty="0"/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119F3246-DBBA-F740-B7F9-F08DFE715746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367460" y="2842438"/>
            <a:ext cx="4761825" cy="16093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88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dirty="0"/>
              <a:t>Imagen, gráfico, tabla, organigrama, multimedia</a:t>
            </a:r>
            <a:endParaRPr lang="es-CL" dirty="0"/>
          </a:p>
        </p:txBody>
      </p: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86F6EDBD-8AC3-794B-98DB-1DBE1481DEBA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367460" y="4458587"/>
            <a:ext cx="4761825" cy="16093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88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dirty="0"/>
              <a:t>Imagen, gráfico, tabla, organigrama, multimedia</a:t>
            </a:r>
            <a:endParaRPr lang="es-CL" dirty="0"/>
          </a:p>
        </p:txBody>
      </p:sp>
      <p:sp>
        <p:nvSpPr>
          <p:cNvPr id="12" name="Marcador de contenido 2">
            <a:extLst>
              <a:ext uri="{FF2B5EF4-FFF2-40B4-BE49-F238E27FC236}">
                <a16:creationId xmlns:a16="http://schemas.microsoft.com/office/drawing/2014/main" id="{D9C78CA9-85C6-E748-9335-1845C462BFD0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1343025" y="2842438"/>
            <a:ext cx="4769253" cy="16093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88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dirty="0"/>
              <a:t>Imagen, gráfico, tabla, organigrama, multimedia</a:t>
            </a:r>
            <a:endParaRPr lang="es-CL" dirty="0"/>
          </a:p>
        </p:txBody>
      </p:sp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id="{D0805178-A534-494A-BC95-C0C3A67A3DC3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343025" y="4458587"/>
            <a:ext cx="4769253" cy="16093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88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dirty="0"/>
              <a:t>Imagen, gráfico, tabla, organigrama, multimedia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47368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er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6179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77E6C182-91AD-5145-93B5-2D211EE4DC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D2055073-1EA7-E944-BEE5-978C7678445E}"/>
              </a:ext>
            </a:extLst>
          </p:cNvPr>
          <p:cNvSpPr txBox="1">
            <a:spLocks/>
          </p:cNvSpPr>
          <p:nvPr/>
        </p:nvSpPr>
        <p:spPr>
          <a:xfrm>
            <a:off x="1343025" y="3889421"/>
            <a:ext cx="9576858" cy="3799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600" dirty="0"/>
              <a:t>Servicio Nacional del Patrimonio Cultural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16434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846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CA81892E-53B0-EE48-A5A6-63FB2A44EE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534745"/>
            <a:ext cx="12192000" cy="323255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313D2C36-624E-454E-AF24-FFA748D46C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162" y="0"/>
            <a:ext cx="954863" cy="85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331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799" userDrawn="1">
          <p15:clr>
            <a:srgbClr val="F26B43"/>
          </p15:clr>
        </p15:guide>
        <p15:guide id="2" pos="846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8A74D98B-A0E8-DF40-B5AA-A32F6C900E9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6534745"/>
            <a:ext cx="12192000" cy="323255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E71E2394-9AC0-334B-B44A-B7C46F0059F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88162" y="0"/>
            <a:ext cx="954863" cy="85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991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8" r:id="rId2"/>
    <p:sldLayoutId id="2147483677" r:id="rId3"/>
    <p:sldLayoutId id="2147483680" r:id="rId4"/>
    <p:sldLayoutId id="2147483679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799" userDrawn="1">
          <p15:clr>
            <a:srgbClr val="F26B43"/>
          </p15:clr>
        </p15:guide>
        <p15:guide id="2" pos="846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56492722-D228-A248-A7E1-8C13D5E394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2F665A76-A8A2-6C4D-AE4C-3FC03A6E10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526150"/>
            <a:ext cx="12192000" cy="323255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DE4CB97F-9018-DE43-9324-0294672E2A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2192000" cy="323255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885A6F21-23ED-F845-8D65-5F9B173079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99844" y="2611257"/>
            <a:ext cx="1792312" cy="1635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849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F8CA4E-8937-0148-97F2-F2931A004A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7924" y="874562"/>
            <a:ext cx="8620783" cy="248741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s-ES" sz="1400" dirty="0" smtClean="0"/>
              <a:t>CONCURSO </a:t>
            </a:r>
            <a:r>
              <a:rPr lang="es-ES" sz="1400" dirty="0" smtClean="0"/>
              <a:t>2020</a:t>
            </a:r>
            <a:r>
              <a:rPr lang="es-ES" sz="1400" dirty="0"/>
              <a:t/>
            </a:r>
            <a:br>
              <a:rPr lang="es-ES" sz="1400" dirty="0"/>
            </a:br>
            <a:r>
              <a:rPr lang="es-ES" sz="1400" dirty="0"/>
              <a:t>LÍNEA:</a:t>
            </a:r>
            <a:br>
              <a:rPr lang="es-ES" sz="1400" dirty="0"/>
            </a:br>
            <a:r>
              <a:rPr lang="es-ES" sz="1400" dirty="0"/>
              <a:t>MODALIDAD:</a:t>
            </a:r>
            <a:br>
              <a:rPr lang="es-ES" sz="1400" dirty="0"/>
            </a:br>
            <a:r>
              <a:rPr lang="es-ES" sz="1400" dirty="0"/>
              <a:t>SUBMODALIDAD</a:t>
            </a:r>
            <a:r>
              <a:rPr lang="es-ES" sz="1400" dirty="0" smtClean="0"/>
              <a:t>:</a:t>
            </a:r>
            <a:br>
              <a:rPr lang="es-ES" sz="1400" dirty="0" smtClean="0"/>
            </a:br>
            <a:r>
              <a:rPr lang="es-ES" sz="1400" dirty="0"/>
              <a:t/>
            </a:r>
            <a:br>
              <a:rPr lang="es-ES" sz="1400" dirty="0"/>
            </a:br>
            <a:r>
              <a:rPr lang="es-ES" sz="1400" dirty="0"/>
              <a:t>NOMBRE DEL PROYECTO:</a:t>
            </a:r>
            <a:br>
              <a:rPr lang="es-ES" sz="1400" dirty="0"/>
            </a:br>
            <a:r>
              <a:rPr lang="es-ES" sz="1400" dirty="0"/>
              <a:t>UBICACIÓN: </a:t>
            </a:r>
            <a:r>
              <a:rPr lang="es-ES" sz="1400" dirty="0">
                <a:solidFill>
                  <a:schemeClr val="bg1">
                    <a:lumMod val="50000"/>
                  </a:schemeClr>
                </a:solidFill>
              </a:rPr>
              <a:t>COMUNA Y REGIÓN</a:t>
            </a:r>
            <a:r>
              <a:rPr lang="es-ES" sz="1400" dirty="0"/>
              <a:t/>
            </a:r>
            <a:br>
              <a:rPr lang="es-ES" sz="1400" dirty="0"/>
            </a:br>
            <a:r>
              <a:rPr lang="es-ES" sz="1400" dirty="0"/>
              <a:t/>
            </a:r>
            <a:br>
              <a:rPr lang="es-ES" sz="1400" dirty="0"/>
            </a:br>
            <a:r>
              <a:rPr lang="es-ES" sz="1400" dirty="0"/>
              <a:t>MONTO SOLICITADO: </a:t>
            </a:r>
            <a:r>
              <a:rPr lang="es-ES" sz="1400" dirty="0" smtClean="0"/>
              <a:t>$</a:t>
            </a:r>
            <a:endParaRPr lang="es-CL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B7F8CA4E-8937-0148-97F2-F2931A004AAE}"/>
              </a:ext>
            </a:extLst>
          </p:cNvPr>
          <p:cNvSpPr txBox="1">
            <a:spLocks/>
          </p:cNvSpPr>
          <p:nvPr/>
        </p:nvSpPr>
        <p:spPr>
          <a:xfrm>
            <a:off x="1343025" y="4946332"/>
            <a:ext cx="9767150" cy="723710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600" b="1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algn="ctr">
              <a:lnSpc>
                <a:spcPct val="110000"/>
              </a:lnSpc>
            </a:pPr>
            <a:r>
              <a:rPr lang="es-ES" sz="2400" dirty="0"/>
              <a:t>FONDO DEL PATRIMONIO CULTURAL</a:t>
            </a:r>
            <a:br>
              <a:rPr lang="es-ES" sz="2400" dirty="0"/>
            </a:br>
            <a:r>
              <a:rPr lang="es-ES" sz="2400" dirty="0"/>
              <a:t>CONVOCATORIA 2020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obCL"/>
                <a:cs typeface="gobCL"/>
              </a:rPr>
              <a:t/>
            </a:r>
            <a:b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obCL"/>
                <a:cs typeface="gobCL"/>
              </a:rPr>
            </a:b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248288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 txBox="1">
            <a:spLocks/>
          </p:cNvSpPr>
          <p:nvPr/>
        </p:nvSpPr>
        <p:spPr>
          <a:xfrm>
            <a:off x="2020943" y="1410598"/>
            <a:ext cx="6949637" cy="28352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600" b="1" dirty="0" smtClean="0">
                <a:solidFill>
                  <a:schemeClr val="tx1"/>
                </a:solidFill>
              </a:rPr>
              <a:t>Elementos gráficos</a:t>
            </a:r>
            <a:endParaRPr lang="es-CL" sz="1600" b="1" dirty="0">
              <a:solidFill>
                <a:schemeClr val="tx1"/>
              </a:solidFill>
            </a:endParaRPr>
          </a:p>
        </p:txBody>
      </p:sp>
      <p:sp>
        <p:nvSpPr>
          <p:cNvPr id="9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 txBox="1">
            <a:spLocks/>
          </p:cNvSpPr>
          <p:nvPr/>
        </p:nvSpPr>
        <p:spPr>
          <a:xfrm>
            <a:off x="570518" y="1158349"/>
            <a:ext cx="517305" cy="788017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4800" b="1" dirty="0" smtClean="0">
                <a:solidFill>
                  <a:schemeClr val="tx1"/>
                </a:solidFill>
              </a:rPr>
              <a:t>5</a:t>
            </a:r>
            <a:endParaRPr lang="es-CL" sz="4800" b="1" dirty="0">
              <a:solidFill>
                <a:schemeClr val="tx1"/>
              </a:solidFill>
            </a:endParaRPr>
          </a:p>
        </p:txBody>
      </p:sp>
      <p:sp>
        <p:nvSpPr>
          <p:cNvPr id="10" name="CuadroTexto 20"/>
          <p:cNvSpPr txBox="1"/>
          <p:nvPr/>
        </p:nvSpPr>
        <p:spPr>
          <a:xfrm>
            <a:off x="1087823" y="3171178"/>
            <a:ext cx="108939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Incorporar elementos gráficos que apoyen la </a:t>
            </a:r>
            <a:r>
              <a:rPr lang="es-ES" sz="1600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For</a:t>
            </a:r>
            <a:r>
              <a:rPr lang="es-ES" sz="1600" b="1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mulación del proyecto.</a:t>
            </a:r>
            <a:endParaRPr lang="es-CL" sz="1600" b="1" dirty="0" smtClean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BEB61F74-1FF7-CE46-815F-F12569CC07DB}"/>
              </a:ext>
            </a:extLst>
          </p:cNvPr>
          <p:cNvSpPr txBox="1">
            <a:spLocks/>
          </p:cNvSpPr>
          <p:nvPr/>
        </p:nvSpPr>
        <p:spPr>
          <a:xfrm>
            <a:off x="2020943" y="171431"/>
            <a:ext cx="8951858" cy="93042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sz="1800" dirty="0" smtClean="0">
                <a:solidFill>
                  <a:schemeClr val="accent1">
                    <a:lumMod val="75000"/>
                  </a:schemeClr>
                </a:solidFill>
              </a:rPr>
              <a:t>FONDO DEL PATRIMONIO CULTURAL – CONVOCATORIA 2020</a:t>
            </a:r>
            <a:r>
              <a:rPr lang="es-ES" sz="16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ES" sz="1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CL" sz="1600" b="0" dirty="0" smtClean="0">
                <a:solidFill>
                  <a:schemeClr val="accent1">
                    <a:lumMod val="75000"/>
                  </a:schemeClr>
                </a:solidFill>
              </a:rPr>
              <a:t>Concurso 2020</a:t>
            </a:r>
            <a: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>Submodalidad:</a:t>
            </a:r>
            <a:r>
              <a:rPr lang="es-ES" sz="1600" b="0" dirty="0" smtClean="0">
                <a:solidFill>
                  <a:schemeClr val="bg1">
                    <a:lumMod val="50000"/>
                  </a:schemeClr>
                </a:solidFill>
              </a:rPr>
              <a:t> (indique submodalidad)</a:t>
            </a: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>Nombre </a:t>
            </a:r>
            <a:r>
              <a:rPr lang="es-CL" sz="1600" b="0" dirty="0" smtClean="0">
                <a:solidFill>
                  <a:schemeClr val="accent1">
                    <a:lumMod val="75000"/>
                  </a:schemeClr>
                </a:solidFill>
              </a:rPr>
              <a:t>del proyecto: </a:t>
            </a:r>
            <a: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  <a:t>(indique nombre del proyecto)</a:t>
            </a:r>
            <a:endParaRPr lang="es-CL" sz="1600" b="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71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635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 txBox="1">
            <a:spLocks/>
          </p:cNvSpPr>
          <p:nvPr/>
        </p:nvSpPr>
        <p:spPr>
          <a:xfrm>
            <a:off x="1343025" y="1966631"/>
            <a:ext cx="9767360" cy="2898775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CL" dirty="0"/>
          </a:p>
        </p:txBody>
      </p:sp>
      <p:sp>
        <p:nvSpPr>
          <p:cNvPr id="6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 txBox="1">
            <a:spLocks/>
          </p:cNvSpPr>
          <p:nvPr/>
        </p:nvSpPr>
        <p:spPr>
          <a:xfrm>
            <a:off x="1851232" y="1252331"/>
            <a:ext cx="8305471" cy="28352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600" b="1" dirty="0" smtClean="0">
                <a:solidFill>
                  <a:schemeClr val="tx1"/>
                </a:solidFill>
              </a:rPr>
              <a:t>Orientaciones para completar la presentación</a:t>
            </a:r>
            <a:endParaRPr lang="es-CL" sz="1600" b="1" dirty="0">
              <a:solidFill>
                <a:schemeClr val="tx1"/>
              </a:solidFill>
            </a:endParaRPr>
          </a:p>
        </p:txBody>
      </p:sp>
      <p:sp>
        <p:nvSpPr>
          <p:cNvPr id="7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44567" y="2105615"/>
            <a:ext cx="9569668" cy="357672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s-ES" sz="1400" smtClean="0">
                <a:solidFill>
                  <a:schemeClr val="tx1"/>
                </a:solidFill>
              </a:rPr>
              <a:t>Se solicita:</a:t>
            </a:r>
            <a:endParaRPr lang="es-ES" sz="1400" dirty="0" smtClean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chemeClr val="tx1"/>
                </a:solidFill>
              </a:rPr>
              <a:t>Mantener las diapositivas de portada y cierre.</a:t>
            </a:r>
            <a:endParaRPr lang="es-CL" sz="1400" dirty="0" smtClean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chemeClr val="tx1"/>
                </a:solidFill>
              </a:rPr>
              <a:t>Completar un máximo de 15 diapositivas, excluyendo portada y cierre.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sz="1400" dirty="0" smtClean="0">
                <a:solidFill>
                  <a:schemeClr val="tx1"/>
                </a:solidFill>
              </a:rPr>
              <a:t>Mantener </a:t>
            </a:r>
            <a:r>
              <a:rPr lang="es-CL" sz="1400" dirty="0">
                <a:solidFill>
                  <a:schemeClr val="tx1"/>
                </a:solidFill>
              </a:rPr>
              <a:t>el orden de los ítems que se deben completar</a:t>
            </a:r>
            <a:r>
              <a:rPr lang="es-CL" sz="1400" dirty="0" smtClean="0">
                <a:solidFill>
                  <a:schemeClr val="tx1"/>
                </a:solidFill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chemeClr val="tx1"/>
                </a:solidFill>
              </a:rPr>
              <a:t>Las letras en color gris deben ser reemplazadas por la información solicitada o ser eliminada, según corresponda.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chemeClr val="tx1"/>
                </a:solidFill>
              </a:rPr>
              <a:t>Utilizar </a:t>
            </a:r>
            <a:r>
              <a:rPr lang="es-ES" sz="1400" dirty="0">
                <a:solidFill>
                  <a:schemeClr val="tx1"/>
                </a:solidFill>
              </a:rPr>
              <a:t>fuente </a:t>
            </a:r>
            <a:r>
              <a:rPr lang="es-ES" sz="1400" dirty="0" smtClean="0">
                <a:solidFill>
                  <a:schemeClr val="tx1"/>
                </a:solidFill>
              </a:rPr>
              <a:t>mínimo tamaño 12.</a:t>
            </a:r>
            <a:endParaRPr lang="es-CL" sz="1400" dirty="0" smtClean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sz="1400" dirty="0" smtClean="0">
                <a:solidFill>
                  <a:schemeClr val="tx1"/>
                </a:solidFill>
              </a:rPr>
              <a:t>Puede incorporar </a:t>
            </a:r>
            <a:r>
              <a:rPr lang="es-CL" sz="1400" dirty="0">
                <a:solidFill>
                  <a:schemeClr val="tx1"/>
                </a:solidFill>
              </a:rPr>
              <a:t>imágenes en cada una de las diapositivas, si estas apoyan la información entregada</a:t>
            </a:r>
            <a:r>
              <a:rPr lang="es-CL" sz="1400" dirty="0" smtClean="0">
                <a:solidFill>
                  <a:schemeClr val="tx1"/>
                </a:solidFill>
              </a:rPr>
              <a:t>.</a:t>
            </a:r>
            <a:endParaRPr lang="es-CL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4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L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55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B61F74-1FF7-CE46-815F-F12569CC07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0943" y="197557"/>
            <a:ext cx="8951858" cy="930420"/>
          </a:xfrm>
        </p:spPr>
        <p:txBody>
          <a:bodyPr>
            <a:normAutofit/>
          </a:bodyPr>
          <a:lstStyle/>
          <a:p>
            <a:r>
              <a:rPr lang="es-ES" sz="1800" dirty="0" smtClean="0">
                <a:solidFill>
                  <a:schemeClr val="accent1">
                    <a:lumMod val="75000"/>
                  </a:schemeClr>
                </a:solidFill>
              </a:rPr>
              <a:t>FONDO DEL PATRIMONIO CULTURAL – CONVOCATORIA 2020</a:t>
            </a:r>
            <a:r>
              <a:rPr lang="es-ES" sz="16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ES" sz="1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CL" sz="1600" b="0" dirty="0" smtClean="0">
                <a:solidFill>
                  <a:schemeClr val="accent1">
                    <a:lumMod val="75000"/>
                  </a:schemeClr>
                </a:solidFill>
              </a:rPr>
              <a:t>Concurso 2020</a:t>
            </a:r>
            <a: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>Submodalidad:</a:t>
            </a:r>
            <a:r>
              <a:rPr lang="es-ES" sz="1600" b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ES" sz="1600" b="0" dirty="0" smtClean="0">
                <a:solidFill>
                  <a:schemeClr val="bg1">
                    <a:lumMod val="50000"/>
                  </a:schemeClr>
                </a:solidFill>
              </a:rPr>
              <a:t>(indique submodalidad)</a:t>
            </a: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>Nombre </a:t>
            </a:r>
            <a:r>
              <a:rPr lang="es-CL" sz="1600" b="0" dirty="0" smtClean="0">
                <a:solidFill>
                  <a:schemeClr val="accent1">
                    <a:lumMod val="75000"/>
                  </a:schemeClr>
                </a:solidFill>
              </a:rPr>
              <a:t>del proyecto: </a:t>
            </a:r>
            <a: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  <a:t>(indique nombre del proyecto)</a:t>
            </a:r>
            <a:endParaRPr lang="es-CL" sz="1600" b="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44567" y="2105616"/>
            <a:ext cx="9569668" cy="267133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400" dirty="0" smtClean="0">
                <a:solidFill>
                  <a:schemeClr val="tx1"/>
                </a:solidFill>
              </a:rPr>
              <a:t>Nombre </a:t>
            </a:r>
            <a:r>
              <a:rPr lang="es-CL" sz="1400" dirty="0">
                <a:solidFill>
                  <a:schemeClr val="tx1"/>
                </a:solidFill>
              </a:rPr>
              <a:t>del/la Responsable de </a:t>
            </a:r>
            <a:r>
              <a:rPr lang="es-CL" sz="1400" dirty="0" smtClean="0">
                <a:solidFill>
                  <a:schemeClr val="tx1"/>
                </a:solidFill>
              </a:rPr>
              <a:t>proyecto.</a:t>
            </a:r>
          </a:p>
          <a:p>
            <a:endParaRPr lang="es-CL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chemeClr val="tx1"/>
                </a:solidFill>
              </a:rPr>
              <a:t>Breve reseña curricular </a:t>
            </a:r>
            <a:r>
              <a:rPr lang="es-CL" sz="1400" dirty="0" smtClean="0">
                <a:solidFill>
                  <a:schemeClr val="tx1"/>
                </a:solidFill>
              </a:rPr>
              <a:t>del </a:t>
            </a:r>
            <a:r>
              <a:rPr lang="es-CL" sz="1400" dirty="0">
                <a:solidFill>
                  <a:schemeClr val="tx1"/>
                </a:solidFill>
              </a:rPr>
              <a:t>Responsable, para la </a:t>
            </a:r>
            <a:r>
              <a:rPr lang="es-CL" sz="1400" dirty="0" smtClean="0">
                <a:solidFill>
                  <a:schemeClr val="tx1"/>
                </a:solidFill>
              </a:rPr>
              <a:t>Submodalidad: Seminarios</a:t>
            </a:r>
            <a:r>
              <a:rPr lang="es-CL" sz="1400" dirty="0">
                <a:solidFill>
                  <a:schemeClr val="tx1"/>
                </a:solidFill>
              </a:rPr>
              <a:t>, congresos, charlas y conferencias</a:t>
            </a:r>
            <a:r>
              <a:rPr lang="es-CL" sz="1400" dirty="0" smtClean="0">
                <a:solidFill>
                  <a:schemeClr val="tx1"/>
                </a:solidFill>
              </a:rPr>
              <a:t>.</a:t>
            </a:r>
          </a:p>
          <a:p>
            <a:endParaRPr lang="es-CL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400" dirty="0" smtClean="0">
                <a:solidFill>
                  <a:schemeClr val="tx1"/>
                </a:solidFill>
              </a:rPr>
              <a:t>Nombre </a:t>
            </a:r>
            <a:r>
              <a:rPr lang="es-CL" sz="1400" dirty="0">
                <a:solidFill>
                  <a:schemeClr val="tx1"/>
                </a:solidFill>
              </a:rPr>
              <a:t>del/la Jefe/a de proyecto, con breve reseña curricular si </a:t>
            </a:r>
            <a:r>
              <a:rPr lang="es-CL" sz="1400" dirty="0" smtClean="0">
                <a:solidFill>
                  <a:schemeClr val="tx1"/>
                </a:solidFill>
              </a:rPr>
              <a:t>el/la profesional </a:t>
            </a:r>
            <a:r>
              <a:rPr lang="es-CL" sz="1400" dirty="0">
                <a:solidFill>
                  <a:schemeClr val="tx1"/>
                </a:solidFill>
              </a:rPr>
              <a:t>es evaluado en la sub-modalidad postulada.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L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chemeClr val="tx1"/>
                </a:solidFill>
              </a:rPr>
              <a:t>Antecedentes del Equipo de trabajo, con breve reseña curricular de </a:t>
            </a:r>
            <a:r>
              <a:rPr lang="es-CL" sz="1400" dirty="0" smtClean="0">
                <a:solidFill>
                  <a:schemeClr val="tx1"/>
                </a:solidFill>
              </a:rPr>
              <a:t>los/as </a:t>
            </a:r>
            <a:r>
              <a:rPr lang="es-CL" sz="1400" dirty="0">
                <a:solidFill>
                  <a:schemeClr val="tx1"/>
                </a:solidFill>
              </a:rPr>
              <a:t>profesionales a </a:t>
            </a:r>
            <a:r>
              <a:rPr lang="es-CL" sz="1400" dirty="0" smtClean="0">
                <a:solidFill>
                  <a:schemeClr val="tx1"/>
                </a:solidFill>
              </a:rPr>
              <a:t>evaluar</a:t>
            </a:r>
            <a:r>
              <a:rPr lang="es-CL" sz="1400" dirty="0" smtClean="0">
                <a:solidFill>
                  <a:srgbClr val="FF0000"/>
                </a:solidFill>
              </a:rPr>
              <a:t>,</a:t>
            </a:r>
            <a:r>
              <a:rPr lang="es-CL" sz="1400" dirty="0" smtClean="0">
                <a:solidFill>
                  <a:schemeClr val="tx1"/>
                </a:solidFill>
              </a:rPr>
              <a:t> </a:t>
            </a:r>
            <a:r>
              <a:rPr lang="es-CL" sz="1400" dirty="0">
                <a:solidFill>
                  <a:schemeClr val="tx1"/>
                </a:solidFill>
              </a:rPr>
              <a:t>según submodalidad postulada.</a:t>
            </a:r>
          </a:p>
        </p:txBody>
      </p:sp>
      <p:sp>
        <p:nvSpPr>
          <p:cNvPr id="4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 txBox="1">
            <a:spLocks/>
          </p:cNvSpPr>
          <p:nvPr/>
        </p:nvSpPr>
        <p:spPr>
          <a:xfrm>
            <a:off x="1343025" y="1966631"/>
            <a:ext cx="9767360" cy="2898775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CL" dirty="0"/>
          </a:p>
        </p:txBody>
      </p:sp>
      <p:sp>
        <p:nvSpPr>
          <p:cNvPr id="6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 txBox="1">
            <a:spLocks/>
          </p:cNvSpPr>
          <p:nvPr/>
        </p:nvSpPr>
        <p:spPr>
          <a:xfrm>
            <a:off x="2020943" y="1371409"/>
            <a:ext cx="8305471" cy="28352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600" b="1" dirty="0">
                <a:solidFill>
                  <a:schemeClr val="tx1"/>
                </a:solidFill>
              </a:rPr>
              <a:t>Antecedentes Responsable de proyecto y Equipo de </a:t>
            </a:r>
            <a:r>
              <a:rPr lang="es-CL" sz="1600" b="1" dirty="0" smtClean="0">
                <a:solidFill>
                  <a:schemeClr val="tx1"/>
                </a:solidFill>
              </a:rPr>
              <a:t>trabajo</a:t>
            </a:r>
            <a:endParaRPr lang="es-CL" sz="1600" b="1" dirty="0">
              <a:solidFill>
                <a:schemeClr val="tx1"/>
              </a:solidFill>
            </a:endParaRPr>
          </a:p>
        </p:txBody>
      </p:sp>
      <p:sp>
        <p:nvSpPr>
          <p:cNvPr id="7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 txBox="1">
            <a:spLocks/>
          </p:cNvSpPr>
          <p:nvPr/>
        </p:nvSpPr>
        <p:spPr>
          <a:xfrm>
            <a:off x="661958" y="1119160"/>
            <a:ext cx="517305" cy="788017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4800" b="1" dirty="0" smtClean="0">
                <a:solidFill>
                  <a:schemeClr val="tx1"/>
                </a:solidFill>
              </a:rPr>
              <a:t>1</a:t>
            </a:r>
            <a:endParaRPr lang="es-CL" sz="4800" b="1" dirty="0">
              <a:solidFill>
                <a:schemeClr val="tx1"/>
              </a:solidFill>
            </a:endParaRPr>
          </a:p>
        </p:txBody>
      </p:sp>
      <p:sp>
        <p:nvSpPr>
          <p:cNvPr id="8" name="CuadroTexto 20"/>
          <p:cNvSpPr txBox="1"/>
          <p:nvPr/>
        </p:nvSpPr>
        <p:spPr>
          <a:xfrm>
            <a:off x="2020943" y="5299523"/>
            <a:ext cx="93932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Puede incorporar una segunda diapositiva para completar esta información</a:t>
            </a:r>
            <a:endParaRPr lang="es-CL" sz="1600" b="1" dirty="0" smtClean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26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 txBox="1">
            <a:spLocks/>
          </p:cNvSpPr>
          <p:nvPr/>
        </p:nvSpPr>
        <p:spPr>
          <a:xfrm>
            <a:off x="1343025" y="1966631"/>
            <a:ext cx="9767360" cy="2898775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CL" dirty="0"/>
          </a:p>
        </p:txBody>
      </p:sp>
      <p:sp>
        <p:nvSpPr>
          <p:cNvPr id="9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 txBox="1">
            <a:spLocks/>
          </p:cNvSpPr>
          <p:nvPr/>
        </p:nvSpPr>
        <p:spPr>
          <a:xfrm>
            <a:off x="2020943" y="1384472"/>
            <a:ext cx="8305471" cy="28352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600" b="1" dirty="0">
                <a:solidFill>
                  <a:schemeClr val="tx1"/>
                </a:solidFill>
              </a:rPr>
              <a:t>Antecedentes Responsable de proyecto y Equipo de </a:t>
            </a:r>
            <a:r>
              <a:rPr lang="es-CL" sz="1600" b="1" dirty="0" smtClean="0">
                <a:solidFill>
                  <a:schemeClr val="tx1"/>
                </a:solidFill>
              </a:rPr>
              <a:t>trabajo</a:t>
            </a:r>
            <a:endParaRPr lang="es-CL" sz="1600" b="1" dirty="0">
              <a:solidFill>
                <a:schemeClr val="tx1"/>
              </a:solidFill>
            </a:endParaRPr>
          </a:p>
        </p:txBody>
      </p:sp>
      <p:sp>
        <p:nvSpPr>
          <p:cNvPr id="10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 txBox="1">
            <a:spLocks/>
          </p:cNvSpPr>
          <p:nvPr/>
        </p:nvSpPr>
        <p:spPr>
          <a:xfrm>
            <a:off x="570518" y="1171412"/>
            <a:ext cx="517305" cy="788017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4800" b="1" dirty="0" smtClean="0">
                <a:solidFill>
                  <a:schemeClr val="tx1"/>
                </a:solidFill>
              </a:rPr>
              <a:t>1</a:t>
            </a:r>
            <a:endParaRPr lang="es-CL" sz="4800" b="1" dirty="0">
              <a:solidFill>
                <a:schemeClr val="tx1"/>
              </a:solidFill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BEB61F74-1FF7-CE46-815F-F12569CC07DB}"/>
              </a:ext>
            </a:extLst>
          </p:cNvPr>
          <p:cNvSpPr txBox="1">
            <a:spLocks/>
          </p:cNvSpPr>
          <p:nvPr/>
        </p:nvSpPr>
        <p:spPr>
          <a:xfrm>
            <a:off x="2020943" y="171431"/>
            <a:ext cx="8951858" cy="93042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sz="1800" dirty="0" smtClean="0">
                <a:solidFill>
                  <a:schemeClr val="accent1">
                    <a:lumMod val="75000"/>
                  </a:schemeClr>
                </a:solidFill>
              </a:rPr>
              <a:t>FONDO DEL PATRIMONIO CULTURAL – CONVOCATORIA 2020</a:t>
            </a:r>
            <a:r>
              <a:rPr lang="es-ES" sz="16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ES" sz="1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CL" sz="1600" b="0" dirty="0" smtClean="0">
                <a:solidFill>
                  <a:schemeClr val="accent1">
                    <a:lumMod val="75000"/>
                  </a:schemeClr>
                </a:solidFill>
              </a:rPr>
              <a:t>Concurso 2020</a:t>
            </a:r>
            <a: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>Submodalidad:</a:t>
            </a:r>
            <a:r>
              <a:rPr lang="es-ES" sz="1600" b="0" dirty="0" smtClean="0">
                <a:solidFill>
                  <a:schemeClr val="bg1">
                    <a:lumMod val="50000"/>
                  </a:schemeClr>
                </a:solidFill>
              </a:rPr>
              <a:t> (indique submodalidad)</a:t>
            </a: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>Nombre </a:t>
            </a:r>
            <a:r>
              <a:rPr lang="es-CL" sz="1600" b="0" dirty="0" smtClean="0">
                <a:solidFill>
                  <a:schemeClr val="accent1">
                    <a:lumMod val="75000"/>
                  </a:schemeClr>
                </a:solidFill>
              </a:rPr>
              <a:t>del proyecto: </a:t>
            </a:r>
            <a: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  <a:t>(indique nombre del proyecto)</a:t>
            </a:r>
            <a:endParaRPr lang="es-CL" sz="1600" b="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20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020943" y="2113274"/>
            <a:ext cx="9393292" cy="2198370"/>
          </a:xfrm>
        </p:spPr>
        <p:txBody>
          <a:bodyPr/>
          <a:lstStyle/>
          <a:p>
            <a:r>
              <a:rPr lang="es-CL" sz="1400" dirty="0">
                <a:solidFill>
                  <a:schemeClr val="tx1"/>
                </a:solidFill>
              </a:rPr>
              <a:t>Poniendo énfasis en</a:t>
            </a:r>
            <a:r>
              <a:rPr lang="es-CL" sz="1400" dirty="0" smtClean="0">
                <a:solidFill>
                  <a:schemeClr val="tx1"/>
                </a:solidFill>
              </a:rPr>
              <a:t>:</a:t>
            </a:r>
          </a:p>
          <a:p>
            <a:endParaRPr lang="es-CL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chemeClr val="tx1"/>
                </a:solidFill>
              </a:rPr>
              <a:t>Planteamiento del problema</a:t>
            </a:r>
            <a:r>
              <a:rPr lang="es-CL" sz="1400" dirty="0" smtClean="0">
                <a:solidFill>
                  <a:schemeClr val="tx1"/>
                </a:solidFill>
              </a:rPr>
              <a:t>.</a:t>
            </a:r>
            <a:endParaRPr lang="es-CL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chemeClr val="tx1"/>
                </a:solidFill>
              </a:rPr>
              <a:t>Justificación del proyecto</a:t>
            </a:r>
            <a:r>
              <a:rPr lang="es-CL" sz="1400" dirty="0" smtClean="0">
                <a:solidFill>
                  <a:schemeClr val="tx1"/>
                </a:solidFill>
              </a:rPr>
              <a:t>.</a:t>
            </a:r>
            <a:endParaRPr lang="es-CL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chemeClr val="tx1"/>
                </a:solidFill>
              </a:rPr>
              <a:t>Objetivos</a:t>
            </a:r>
            <a:r>
              <a:rPr lang="es-CL" sz="1400" dirty="0" smtClean="0">
                <a:solidFill>
                  <a:schemeClr val="tx1"/>
                </a:solidFill>
              </a:rPr>
              <a:t>.</a:t>
            </a:r>
            <a:endParaRPr lang="es-CL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chemeClr val="tx1"/>
                </a:solidFill>
              </a:rPr>
              <a:t>Resultados esperados.</a:t>
            </a:r>
          </a:p>
        </p:txBody>
      </p:sp>
      <p:sp>
        <p:nvSpPr>
          <p:cNvPr id="6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 txBox="1">
            <a:spLocks/>
          </p:cNvSpPr>
          <p:nvPr/>
        </p:nvSpPr>
        <p:spPr>
          <a:xfrm>
            <a:off x="2020943" y="1384472"/>
            <a:ext cx="6949637" cy="28352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600" b="1" dirty="0" smtClean="0">
                <a:solidFill>
                  <a:schemeClr val="tx1"/>
                </a:solidFill>
              </a:rPr>
              <a:t>Resumen </a:t>
            </a:r>
            <a:r>
              <a:rPr lang="es-CL" sz="1600" b="1" dirty="0">
                <a:solidFill>
                  <a:schemeClr val="tx1"/>
                </a:solidFill>
              </a:rPr>
              <a:t>ejecutivo del </a:t>
            </a:r>
            <a:r>
              <a:rPr lang="es-CL" sz="1600" b="1" dirty="0" smtClean="0">
                <a:solidFill>
                  <a:schemeClr val="tx1"/>
                </a:solidFill>
              </a:rPr>
              <a:t>proyecto</a:t>
            </a:r>
            <a:endParaRPr lang="es-CL" sz="1600" b="1" dirty="0">
              <a:solidFill>
                <a:schemeClr val="tx1"/>
              </a:solidFill>
            </a:endParaRPr>
          </a:p>
        </p:txBody>
      </p:sp>
      <p:sp>
        <p:nvSpPr>
          <p:cNvPr id="9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 txBox="1">
            <a:spLocks/>
          </p:cNvSpPr>
          <p:nvPr/>
        </p:nvSpPr>
        <p:spPr>
          <a:xfrm>
            <a:off x="570518" y="1106097"/>
            <a:ext cx="517305" cy="788017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4800" b="1" dirty="0" smtClean="0">
                <a:solidFill>
                  <a:schemeClr val="tx1"/>
                </a:solidFill>
              </a:rPr>
              <a:t>2</a:t>
            </a:r>
            <a:endParaRPr lang="es-CL" sz="4800" b="1" dirty="0">
              <a:solidFill>
                <a:schemeClr val="tx1"/>
              </a:solidFill>
            </a:endParaRPr>
          </a:p>
        </p:txBody>
      </p:sp>
      <p:sp>
        <p:nvSpPr>
          <p:cNvPr id="11" name="CuadroTexto 20"/>
          <p:cNvSpPr txBox="1"/>
          <p:nvPr/>
        </p:nvSpPr>
        <p:spPr>
          <a:xfrm>
            <a:off x="2020943" y="5299523"/>
            <a:ext cx="93932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Puede incorporar una segunda diapositiva para completar esta información</a:t>
            </a:r>
            <a:endParaRPr lang="es-CL" sz="1600" b="1" dirty="0" smtClean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BEB61F74-1FF7-CE46-815F-F12569CC07DB}"/>
              </a:ext>
            </a:extLst>
          </p:cNvPr>
          <p:cNvSpPr txBox="1">
            <a:spLocks/>
          </p:cNvSpPr>
          <p:nvPr/>
        </p:nvSpPr>
        <p:spPr>
          <a:xfrm>
            <a:off x="2020943" y="171431"/>
            <a:ext cx="8951858" cy="93042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sz="1800" dirty="0" smtClean="0">
                <a:solidFill>
                  <a:schemeClr val="accent1">
                    <a:lumMod val="75000"/>
                  </a:schemeClr>
                </a:solidFill>
              </a:rPr>
              <a:t>FONDO DEL PATRIMONIO CULTURAL – CONVOCATORIA 2020</a:t>
            </a:r>
            <a:r>
              <a:rPr lang="es-ES" sz="16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ES" sz="1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CL" sz="1600" b="0" dirty="0" smtClean="0">
                <a:solidFill>
                  <a:schemeClr val="accent1">
                    <a:lumMod val="75000"/>
                  </a:schemeClr>
                </a:solidFill>
              </a:rPr>
              <a:t>Concurso 2020</a:t>
            </a:r>
            <a: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>Submodalidad:</a:t>
            </a:r>
            <a:r>
              <a:rPr lang="es-ES" sz="1600" b="0" dirty="0" smtClean="0">
                <a:solidFill>
                  <a:schemeClr val="bg1">
                    <a:lumMod val="50000"/>
                  </a:schemeClr>
                </a:solidFill>
              </a:rPr>
              <a:t> (indique submodalidad)</a:t>
            </a: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>Nombre </a:t>
            </a:r>
            <a:r>
              <a:rPr lang="es-CL" sz="1600" b="0" dirty="0" smtClean="0">
                <a:solidFill>
                  <a:schemeClr val="accent1">
                    <a:lumMod val="75000"/>
                  </a:schemeClr>
                </a:solidFill>
              </a:rPr>
              <a:t>del proyecto: </a:t>
            </a:r>
            <a: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  <a:t>(indique nombre del proyecto)</a:t>
            </a:r>
            <a:endParaRPr lang="es-CL" sz="1600" b="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18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 txBox="1">
            <a:spLocks/>
          </p:cNvSpPr>
          <p:nvPr/>
        </p:nvSpPr>
        <p:spPr>
          <a:xfrm>
            <a:off x="2020943" y="1410598"/>
            <a:ext cx="6949637" cy="28352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600" b="1" dirty="0">
                <a:solidFill>
                  <a:schemeClr val="tx1"/>
                </a:solidFill>
              </a:rPr>
              <a:t>Resumen ejecutivo del </a:t>
            </a:r>
            <a:r>
              <a:rPr lang="es-CL" sz="1600" b="1" dirty="0" smtClean="0">
                <a:solidFill>
                  <a:schemeClr val="tx1"/>
                </a:solidFill>
              </a:rPr>
              <a:t>proyecto</a:t>
            </a:r>
            <a:endParaRPr lang="es-CL" sz="1600" b="1" dirty="0">
              <a:solidFill>
                <a:schemeClr val="tx1"/>
              </a:solidFill>
            </a:endParaRPr>
          </a:p>
        </p:txBody>
      </p:sp>
      <p:sp>
        <p:nvSpPr>
          <p:cNvPr id="9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 txBox="1">
            <a:spLocks/>
          </p:cNvSpPr>
          <p:nvPr/>
        </p:nvSpPr>
        <p:spPr>
          <a:xfrm>
            <a:off x="570518" y="1210601"/>
            <a:ext cx="517305" cy="788017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4800" b="1" dirty="0" smtClean="0">
                <a:solidFill>
                  <a:schemeClr val="tx1"/>
                </a:solidFill>
              </a:rPr>
              <a:t>2</a:t>
            </a:r>
            <a:endParaRPr lang="es-CL" sz="4800" b="1" dirty="0">
              <a:solidFill>
                <a:schemeClr val="tx1"/>
              </a:solidFill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BEB61F74-1FF7-CE46-815F-F12569CC07DB}"/>
              </a:ext>
            </a:extLst>
          </p:cNvPr>
          <p:cNvSpPr txBox="1">
            <a:spLocks/>
          </p:cNvSpPr>
          <p:nvPr/>
        </p:nvSpPr>
        <p:spPr>
          <a:xfrm>
            <a:off x="2020943" y="171431"/>
            <a:ext cx="8951858" cy="93042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sz="1800" dirty="0" smtClean="0">
                <a:solidFill>
                  <a:schemeClr val="accent1">
                    <a:lumMod val="75000"/>
                  </a:schemeClr>
                </a:solidFill>
              </a:rPr>
              <a:t>FONDO DEL PATRIMONIO CULTURAL – CONVOCATORIA 2020</a:t>
            </a:r>
            <a:r>
              <a:rPr lang="es-ES" sz="16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ES" sz="1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CL" sz="1600" b="0" dirty="0" smtClean="0">
                <a:solidFill>
                  <a:schemeClr val="accent1">
                    <a:lumMod val="75000"/>
                  </a:schemeClr>
                </a:solidFill>
              </a:rPr>
              <a:t>Concurso 2020</a:t>
            </a:r>
            <a: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>Submodalidad:</a:t>
            </a:r>
            <a:r>
              <a:rPr lang="es-ES" sz="1600" b="0" dirty="0" smtClean="0">
                <a:solidFill>
                  <a:schemeClr val="bg1">
                    <a:lumMod val="50000"/>
                  </a:schemeClr>
                </a:solidFill>
              </a:rPr>
              <a:t> (indique submodalidad)</a:t>
            </a: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>Nombre </a:t>
            </a:r>
            <a:r>
              <a:rPr lang="es-CL" sz="1600" b="0" dirty="0" smtClean="0">
                <a:solidFill>
                  <a:schemeClr val="accent1">
                    <a:lumMod val="75000"/>
                  </a:schemeClr>
                </a:solidFill>
              </a:rPr>
              <a:t>del proyecto: </a:t>
            </a:r>
            <a: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  <a:t>(indique nombre del proyecto)</a:t>
            </a:r>
            <a:endParaRPr lang="es-CL" sz="1600" b="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35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44567" y="2151761"/>
            <a:ext cx="9569668" cy="189882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chemeClr val="tx1"/>
                </a:solidFill>
              </a:rPr>
              <a:t>La(s) comunidad(es) o grupo(s) social(es) </a:t>
            </a:r>
            <a:r>
              <a:rPr lang="es-CL" sz="1400" dirty="0" smtClean="0">
                <a:solidFill>
                  <a:schemeClr val="tx1"/>
                </a:solidFill>
              </a:rPr>
              <a:t>vinculada/o(s</a:t>
            </a:r>
            <a:r>
              <a:rPr lang="es-CL" sz="1400" dirty="0">
                <a:solidFill>
                  <a:schemeClr val="tx1"/>
                </a:solidFill>
              </a:rPr>
              <a:t>) al proyecto y que participará(n) en su desarrollo</a:t>
            </a:r>
            <a:r>
              <a:rPr lang="es-CL" sz="1400" dirty="0" smtClean="0">
                <a:solidFill>
                  <a:schemeClr val="tx1"/>
                </a:solidFill>
              </a:rPr>
              <a:t>.</a:t>
            </a:r>
            <a:endParaRPr lang="es-CL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chemeClr val="tx1"/>
                </a:solidFill>
              </a:rPr>
              <a:t>Breve descripción del </a:t>
            </a:r>
            <a:r>
              <a:rPr lang="es-CL" sz="1400" dirty="0" smtClean="0">
                <a:solidFill>
                  <a:schemeClr val="tx1"/>
                </a:solidFill>
              </a:rPr>
              <a:t>Protocolo </a:t>
            </a:r>
            <a:r>
              <a:rPr lang="es-CL" sz="1400" dirty="0">
                <a:solidFill>
                  <a:schemeClr val="tx1"/>
                </a:solidFill>
              </a:rPr>
              <a:t>de trabajo y consentimiento informado, si aplica para la submodalidad postulada</a:t>
            </a:r>
            <a:r>
              <a:rPr lang="es-CL" sz="1400" dirty="0" smtClean="0">
                <a:solidFill>
                  <a:schemeClr val="tx1"/>
                </a:solidFill>
              </a:rPr>
              <a:t>.</a:t>
            </a:r>
            <a:endParaRPr lang="es-CL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chemeClr val="tx1"/>
                </a:solidFill>
              </a:rPr>
              <a:t>Breve descripción del proceso de </a:t>
            </a:r>
            <a:r>
              <a:rPr lang="es-CL" sz="1400" dirty="0" smtClean="0">
                <a:solidFill>
                  <a:schemeClr val="tx1"/>
                </a:solidFill>
              </a:rPr>
              <a:t>Participación </a:t>
            </a:r>
            <a:r>
              <a:rPr lang="es-CL" sz="1400" dirty="0">
                <a:solidFill>
                  <a:schemeClr val="tx1"/>
                </a:solidFill>
              </a:rPr>
              <a:t>ciudadana, si aplica para la submodalidad postulada</a:t>
            </a:r>
            <a:r>
              <a:rPr lang="es-CL" sz="1400" dirty="0" smtClean="0">
                <a:solidFill>
                  <a:schemeClr val="tx1"/>
                </a:solidFill>
              </a:rPr>
              <a:t>.</a:t>
            </a:r>
            <a:endParaRPr lang="es-CL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chemeClr val="tx1"/>
                </a:solidFill>
              </a:rPr>
              <a:t>Plan de difusión del proyecto, si aplica para la submodalidad postulada.</a:t>
            </a:r>
          </a:p>
        </p:txBody>
      </p:sp>
      <p:sp>
        <p:nvSpPr>
          <p:cNvPr id="6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 txBox="1">
            <a:spLocks/>
          </p:cNvSpPr>
          <p:nvPr/>
        </p:nvSpPr>
        <p:spPr>
          <a:xfrm>
            <a:off x="2020943" y="1384472"/>
            <a:ext cx="6949637" cy="28352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600" b="1" dirty="0">
                <a:solidFill>
                  <a:schemeClr val="tx1"/>
                </a:solidFill>
              </a:rPr>
              <a:t>Comunidad vinculada al proyecto </a:t>
            </a:r>
          </a:p>
        </p:txBody>
      </p:sp>
      <p:sp>
        <p:nvSpPr>
          <p:cNvPr id="9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 txBox="1">
            <a:spLocks/>
          </p:cNvSpPr>
          <p:nvPr/>
        </p:nvSpPr>
        <p:spPr>
          <a:xfrm>
            <a:off x="596644" y="1106097"/>
            <a:ext cx="517305" cy="788017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4800" b="1" dirty="0" smtClean="0">
                <a:solidFill>
                  <a:schemeClr val="tx1"/>
                </a:solidFill>
              </a:rPr>
              <a:t>3</a:t>
            </a:r>
            <a:endParaRPr lang="es-CL" sz="4800" b="1" dirty="0">
              <a:solidFill>
                <a:schemeClr val="tx1"/>
              </a:solidFill>
            </a:endParaRPr>
          </a:p>
        </p:txBody>
      </p:sp>
      <p:sp>
        <p:nvSpPr>
          <p:cNvPr id="11" name="CuadroTexto 20"/>
          <p:cNvSpPr txBox="1"/>
          <p:nvPr/>
        </p:nvSpPr>
        <p:spPr>
          <a:xfrm>
            <a:off x="2020943" y="5299523"/>
            <a:ext cx="93932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Puede incorporar una segunda diapositiva para completar esta información</a:t>
            </a:r>
            <a:endParaRPr lang="es-CL" sz="1600" b="1" dirty="0" smtClean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BEB61F74-1FF7-CE46-815F-F12569CC07DB}"/>
              </a:ext>
            </a:extLst>
          </p:cNvPr>
          <p:cNvSpPr txBox="1">
            <a:spLocks/>
          </p:cNvSpPr>
          <p:nvPr/>
        </p:nvSpPr>
        <p:spPr>
          <a:xfrm>
            <a:off x="2020943" y="171431"/>
            <a:ext cx="8951858" cy="93042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sz="1800" dirty="0" smtClean="0">
                <a:solidFill>
                  <a:schemeClr val="accent1">
                    <a:lumMod val="75000"/>
                  </a:schemeClr>
                </a:solidFill>
              </a:rPr>
              <a:t>FONDO DEL PATRIMONIO CULTURAL – CONVOCATORIA 2020</a:t>
            </a:r>
            <a:r>
              <a:rPr lang="es-ES" sz="16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ES" sz="1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CL" sz="1600" b="0" dirty="0" smtClean="0">
                <a:solidFill>
                  <a:schemeClr val="accent1">
                    <a:lumMod val="75000"/>
                  </a:schemeClr>
                </a:solidFill>
              </a:rPr>
              <a:t>Concurso 2020</a:t>
            </a:r>
            <a: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>Submodalidad:</a:t>
            </a:r>
            <a:r>
              <a:rPr lang="es-ES" sz="1600" b="0" dirty="0" smtClean="0">
                <a:solidFill>
                  <a:schemeClr val="bg1">
                    <a:lumMod val="50000"/>
                  </a:schemeClr>
                </a:solidFill>
              </a:rPr>
              <a:t> (indique submodalidad)</a:t>
            </a: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>Nombre </a:t>
            </a:r>
            <a:r>
              <a:rPr lang="es-CL" sz="1600" b="0" dirty="0" smtClean="0">
                <a:solidFill>
                  <a:schemeClr val="accent1">
                    <a:lumMod val="75000"/>
                  </a:schemeClr>
                </a:solidFill>
              </a:rPr>
              <a:t>del proyecto: </a:t>
            </a:r>
            <a: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  <a:t>(indique nombre del proyecto)</a:t>
            </a:r>
            <a:endParaRPr lang="es-CL" sz="1600" b="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3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 txBox="1">
            <a:spLocks/>
          </p:cNvSpPr>
          <p:nvPr/>
        </p:nvSpPr>
        <p:spPr>
          <a:xfrm>
            <a:off x="2020943" y="1436724"/>
            <a:ext cx="6949637" cy="28352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600" b="1" dirty="0">
                <a:solidFill>
                  <a:schemeClr val="tx1"/>
                </a:solidFill>
              </a:rPr>
              <a:t>Comunidad vinculada al proyecto </a:t>
            </a:r>
          </a:p>
        </p:txBody>
      </p:sp>
      <p:sp>
        <p:nvSpPr>
          <p:cNvPr id="9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 txBox="1">
            <a:spLocks/>
          </p:cNvSpPr>
          <p:nvPr/>
        </p:nvSpPr>
        <p:spPr>
          <a:xfrm>
            <a:off x="570518" y="1184475"/>
            <a:ext cx="517305" cy="788017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4800" b="1" dirty="0" smtClean="0">
                <a:solidFill>
                  <a:schemeClr val="tx1"/>
                </a:solidFill>
              </a:rPr>
              <a:t>3</a:t>
            </a:r>
            <a:endParaRPr lang="es-CL" sz="4800" b="1" dirty="0">
              <a:solidFill>
                <a:schemeClr val="tx1"/>
              </a:solidFill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BEB61F74-1FF7-CE46-815F-F12569CC07DB}"/>
              </a:ext>
            </a:extLst>
          </p:cNvPr>
          <p:cNvSpPr txBox="1">
            <a:spLocks/>
          </p:cNvSpPr>
          <p:nvPr/>
        </p:nvSpPr>
        <p:spPr>
          <a:xfrm>
            <a:off x="2020943" y="171431"/>
            <a:ext cx="8951858" cy="93042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sz="1800" dirty="0" smtClean="0">
                <a:solidFill>
                  <a:schemeClr val="accent1">
                    <a:lumMod val="75000"/>
                  </a:schemeClr>
                </a:solidFill>
              </a:rPr>
              <a:t>FONDO DEL PATRIMONIO CULTURAL – CONVOCATORIA 2020</a:t>
            </a:r>
            <a:r>
              <a:rPr lang="es-ES" sz="16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ES" sz="1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CL" sz="1600" b="0" dirty="0" smtClean="0">
                <a:solidFill>
                  <a:schemeClr val="accent1">
                    <a:lumMod val="75000"/>
                  </a:schemeClr>
                </a:solidFill>
              </a:rPr>
              <a:t>Concurso 2020</a:t>
            </a:r>
            <a: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>Submodalidad:</a:t>
            </a:r>
            <a:r>
              <a:rPr lang="es-ES" sz="1600" b="0" dirty="0" smtClean="0">
                <a:solidFill>
                  <a:schemeClr val="bg1">
                    <a:lumMod val="50000"/>
                  </a:schemeClr>
                </a:solidFill>
              </a:rPr>
              <a:t> (indique submodalidad)</a:t>
            </a: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>Nombre </a:t>
            </a:r>
            <a:r>
              <a:rPr lang="es-CL" sz="1600" b="0" dirty="0" smtClean="0">
                <a:solidFill>
                  <a:schemeClr val="accent1">
                    <a:lumMod val="75000"/>
                  </a:schemeClr>
                </a:solidFill>
              </a:rPr>
              <a:t>del proyecto: </a:t>
            </a:r>
            <a: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  <a:t>(indique nombre del proyecto)</a:t>
            </a:r>
            <a:endParaRPr lang="es-CL" sz="1600" b="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59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 txBox="1">
            <a:spLocks/>
          </p:cNvSpPr>
          <p:nvPr/>
        </p:nvSpPr>
        <p:spPr>
          <a:xfrm>
            <a:off x="2020943" y="1410598"/>
            <a:ext cx="6949637" cy="28352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600" b="1" dirty="0">
                <a:solidFill>
                  <a:schemeClr val="tx1"/>
                </a:solidFill>
              </a:rPr>
              <a:t>Programación y presupuesto</a:t>
            </a:r>
          </a:p>
        </p:txBody>
      </p:sp>
      <p:sp>
        <p:nvSpPr>
          <p:cNvPr id="9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 txBox="1">
            <a:spLocks/>
          </p:cNvSpPr>
          <p:nvPr/>
        </p:nvSpPr>
        <p:spPr>
          <a:xfrm>
            <a:off x="570518" y="1149534"/>
            <a:ext cx="517305" cy="809896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4800" b="1" dirty="0" smtClean="0">
                <a:solidFill>
                  <a:schemeClr val="tx1"/>
                </a:solidFill>
              </a:rPr>
              <a:t>4</a:t>
            </a:r>
            <a:endParaRPr lang="es-CL" sz="4800" b="1" dirty="0">
              <a:solidFill>
                <a:schemeClr val="tx1"/>
              </a:solidFill>
            </a:endParaRPr>
          </a:p>
        </p:txBody>
      </p:sp>
      <p:sp>
        <p:nvSpPr>
          <p:cNvPr id="5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44567" y="2152463"/>
            <a:ext cx="9569668" cy="104748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chemeClr val="tx1"/>
                </a:solidFill>
              </a:rPr>
              <a:t>Plazo total de duración del proyecto, destacando principales actividades del proyecto y de trabajo con la comunidad</a:t>
            </a:r>
            <a:r>
              <a:rPr lang="es-CL" sz="1400" dirty="0" smtClean="0">
                <a:solidFill>
                  <a:schemeClr val="tx1"/>
                </a:solidFill>
              </a:rPr>
              <a:t>.</a:t>
            </a:r>
            <a:endParaRPr lang="es-CL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chemeClr val="tx1"/>
                </a:solidFill>
              </a:rPr>
              <a:t>Monto total del proyecto y monto solicitado al </a:t>
            </a:r>
            <a:r>
              <a:rPr lang="es-CL" sz="1400" dirty="0" smtClean="0">
                <a:solidFill>
                  <a:schemeClr val="tx1"/>
                </a:solidFill>
              </a:rPr>
              <a:t>Fondo del Patrimonio Cultural.</a:t>
            </a:r>
            <a:endParaRPr lang="es-CL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chemeClr val="tx1"/>
                </a:solidFill>
              </a:rPr>
              <a:t>Principales </a:t>
            </a:r>
            <a:r>
              <a:rPr lang="es-CL" sz="1400" dirty="0" smtClean="0">
                <a:solidFill>
                  <a:schemeClr val="tx1"/>
                </a:solidFill>
              </a:rPr>
              <a:t>Gastos </a:t>
            </a:r>
            <a:r>
              <a:rPr lang="es-CL" sz="1400" dirty="0">
                <a:solidFill>
                  <a:schemeClr val="tx1"/>
                </a:solidFill>
              </a:rPr>
              <a:t>asociados al proyecto y sus montos. </a:t>
            </a:r>
            <a:r>
              <a:rPr lang="es-CL" sz="1400" dirty="0" smtClean="0">
                <a:solidFill>
                  <a:schemeClr val="tx1"/>
                </a:solidFill>
              </a:rPr>
              <a:t>Cuadro </a:t>
            </a:r>
            <a:r>
              <a:rPr lang="es-CL" sz="1400" dirty="0">
                <a:solidFill>
                  <a:schemeClr val="tx1"/>
                </a:solidFill>
              </a:rPr>
              <a:t>de ejemplo:</a:t>
            </a: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404343"/>
              </p:ext>
            </p:extLst>
          </p:nvPr>
        </p:nvGraphicFramePr>
        <p:xfrm>
          <a:off x="2380592" y="3742318"/>
          <a:ext cx="8292662" cy="147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6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63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8965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Monto total de proyecto:</a:t>
                      </a:r>
                    </a:p>
                    <a:p>
                      <a:r>
                        <a:rPr lang="es-E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$</a:t>
                      </a:r>
                      <a:endParaRPr lang="es-CL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Monto </a:t>
                      </a:r>
                      <a:r>
                        <a:rPr lang="es-ES" sz="140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solicitado</a:t>
                      </a:r>
                      <a:r>
                        <a:rPr lang="es-ES" sz="1400" baseline="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s-ES" sz="140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al</a:t>
                      </a:r>
                      <a:r>
                        <a:rPr lang="es-ES" sz="1400" baseline="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Fondo del Patrimonio Cultural</a:t>
                      </a:r>
                      <a:r>
                        <a:rPr lang="es-CL" sz="1400" baseline="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:</a:t>
                      </a:r>
                    </a:p>
                    <a:p>
                      <a:r>
                        <a:rPr lang="es-ES" sz="14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1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Gastos de remuneración</a:t>
                      </a:r>
                      <a:r>
                        <a:rPr lang="es-ES" sz="11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y honorarios</a:t>
                      </a:r>
                      <a:endParaRPr lang="es-CL" sz="11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1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$</a:t>
                      </a:r>
                      <a:endParaRPr lang="es-CL" sz="11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1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Gastos</a:t>
                      </a:r>
                      <a:r>
                        <a:rPr lang="es-ES" sz="11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de operación</a:t>
                      </a:r>
                      <a:endParaRPr lang="es-CL" sz="11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1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$</a:t>
                      </a:r>
                      <a:endParaRPr lang="es-CL" sz="11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ítulo 1">
            <a:extLst>
              <a:ext uri="{FF2B5EF4-FFF2-40B4-BE49-F238E27FC236}">
                <a16:creationId xmlns:a16="http://schemas.microsoft.com/office/drawing/2014/main" id="{BEB61F74-1FF7-CE46-815F-F12569CC07DB}"/>
              </a:ext>
            </a:extLst>
          </p:cNvPr>
          <p:cNvSpPr txBox="1">
            <a:spLocks/>
          </p:cNvSpPr>
          <p:nvPr/>
        </p:nvSpPr>
        <p:spPr>
          <a:xfrm>
            <a:off x="2020943" y="171431"/>
            <a:ext cx="8951858" cy="93042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sz="1800" dirty="0" smtClean="0">
                <a:solidFill>
                  <a:schemeClr val="accent1">
                    <a:lumMod val="75000"/>
                  </a:schemeClr>
                </a:solidFill>
              </a:rPr>
              <a:t>FONDO DEL PATRIMONIO CULTURAL – CONVOCATORIA 2020</a:t>
            </a:r>
            <a:r>
              <a:rPr lang="es-ES" sz="16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ES" sz="1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CL" sz="1600" b="0" dirty="0" smtClean="0">
                <a:solidFill>
                  <a:schemeClr val="accent1">
                    <a:lumMod val="75000"/>
                  </a:schemeClr>
                </a:solidFill>
              </a:rPr>
              <a:t>Concurso 2020</a:t>
            </a:r>
            <a: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>Submodalidad:</a:t>
            </a:r>
            <a:r>
              <a:rPr lang="es-ES" sz="1600" b="0" dirty="0" smtClean="0">
                <a:solidFill>
                  <a:schemeClr val="bg1">
                    <a:lumMod val="50000"/>
                  </a:schemeClr>
                </a:solidFill>
              </a:rPr>
              <a:t> (indique submodalidad)</a:t>
            </a: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>Nombre </a:t>
            </a:r>
            <a:r>
              <a:rPr lang="es-CL" sz="1600" b="0" dirty="0" smtClean="0">
                <a:solidFill>
                  <a:schemeClr val="accent1">
                    <a:lumMod val="75000"/>
                  </a:schemeClr>
                </a:solidFill>
              </a:rPr>
              <a:t>del proyecto: </a:t>
            </a:r>
            <a: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  <a:t>(indique nombre del proyecto)</a:t>
            </a:r>
            <a:endParaRPr lang="es-CL" sz="1600" b="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31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PC2020_Anexo Memoria Explicativa_10.07.2020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2" id="{D6FEFA4C-E850-304C-A630-5DE6F15C0FE1}" vid="{ECD125FB-DF3A-6D4A-92B8-E57DCC3D78E7}"/>
    </a:ext>
  </a:extLst>
</a:theme>
</file>

<file path=ppt/theme/theme2.xml><?xml version="1.0" encoding="utf-8"?>
<a:theme xmlns:a="http://schemas.openxmlformats.org/drawingml/2006/main" name="Capitul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2" id="{D6FEFA4C-E850-304C-A630-5DE6F15C0FE1}" vid="{D564D36A-A427-4E4A-A5B9-7AB8FFE99694}"/>
    </a:ext>
  </a:extLst>
</a:theme>
</file>

<file path=ppt/theme/theme3.xml><?xml version="1.0" encoding="utf-8"?>
<a:theme xmlns:a="http://schemas.openxmlformats.org/drawingml/2006/main" name="Conteni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2" id="{D6FEFA4C-E850-304C-A630-5DE6F15C0FE1}" vid="{9493BDA4-14BE-DD42-8A56-8C7CCF8ACBBC}"/>
    </a:ext>
  </a:extLst>
</a:theme>
</file>

<file path=ppt/theme/theme4.xml><?xml version="1.0" encoding="utf-8"?>
<a:theme xmlns:a="http://schemas.openxmlformats.org/drawingml/2006/main" name="Cierr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2" id="{D6FEFA4C-E850-304C-A630-5DE6F15C0FE1}" vid="{940D1D27-0D40-7F4D-8097-5E3B4966532A}"/>
    </a:ext>
  </a:extLst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FPC2020_Anexo Memoria Explicativa_10.07.2020</Template>
  <TotalTime>97</TotalTime>
  <Words>442</Words>
  <Application>Microsoft Office PowerPoint</Application>
  <PresentationFormat>Panorámica</PresentationFormat>
  <Paragraphs>66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4</vt:i4>
      </vt:variant>
      <vt:variant>
        <vt:lpstr>Títulos de diapositiva</vt:lpstr>
      </vt:variant>
      <vt:variant>
        <vt:i4>11</vt:i4>
      </vt:variant>
    </vt:vector>
  </HeadingPairs>
  <TitlesOfParts>
    <vt:vector size="19" baseType="lpstr">
      <vt:lpstr>Arial</vt:lpstr>
      <vt:lpstr>Calibri</vt:lpstr>
      <vt:lpstr>gobCL</vt:lpstr>
      <vt:lpstr>Verdana</vt:lpstr>
      <vt:lpstr>FPC2020_Anexo Memoria Explicativa_10.07.2020</vt:lpstr>
      <vt:lpstr>Capitulo</vt:lpstr>
      <vt:lpstr>Contenido</vt:lpstr>
      <vt:lpstr>Cierre</vt:lpstr>
      <vt:lpstr>CONCURSO 2020 LÍNEA: MODALIDAD: SUBMODALIDAD:  NOMBRE DEL PROYECTO: UBICACIÓN: COMUNA Y REGIÓN  MONTO SOLICITADO: $</vt:lpstr>
      <vt:lpstr>Presentación de PowerPoint</vt:lpstr>
      <vt:lpstr>FONDO DEL PATRIMONIO CULTURAL – CONVOCATORIA 2020 Concurso 2020 Submodalidad: (indique submodalidad) Nombre del proyecto: (indique nombre del proyecto)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CONCURSO NACIONAL / REGIONAL (dejar solo uno) LÍNEA: MODALIDAD: SUBMODALIDAD:  NOMBRE DEL PROYECTO: UBICACIÓN: COMUNA Y REGIÓN  MONTO SOLICITADO: $</dc:title>
  <dc:creator>Carmina Arcos</dc:creator>
  <cp:lastModifiedBy>asus</cp:lastModifiedBy>
  <cp:revision>20</cp:revision>
  <dcterms:created xsi:type="dcterms:W3CDTF">2020-07-10T23:43:29Z</dcterms:created>
  <dcterms:modified xsi:type="dcterms:W3CDTF">2020-08-28T15:25:49Z</dcterms:modified>
</cp:coreProperties>
</file>