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9" r:id="rId3"/>
    <p:sldMasterId id="2147483681" r:id="rId4"/>
  </p:sldMasterIdLst>
  <p:notesMasterIdLst>
    <p:notesMasterId r:id="rId16"/>
  </p:notesMasterIdLst>
  <p:sldIdLst>
    <p:sldId id="256" r:id="rId5"/>
    <p:sldId id="257" r:id="rId6"/>
    <p:sldId id="27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 Reuniones" initials="SR" lastIdx="4" clrIdx="0">
    <p:extLst/>
  </p:cmAuthor>
  <p:cmAuthor id="2" name="Carmina Arcos" initials="CA" lastIdx="3" clrIdx="1"/>
  <p:cmAuthor id="3" name="asus" initials="a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700"/>
  </p:normalViewPr>
  <p:slideViewPr>
    <p:cSldViewPr snapToGrid="0" snapToObjects="1" showGuides="1">
      <p:cViewPr varScale="1">
        <p:scale>
          <a:sx n="73" d="100"/>
          <a:sy n="73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BB92B-9E00-B94E-9707-C39DFFA4A106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68280-6301-714C-BC7A-9B9424E1CA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00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43025" y="1869338"/>
            <a:ext cx="9767150" cy="15596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PORTADA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3025" y="4675032"/>
            <a:ext cx="9576858" cy="3799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Fecha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2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DAE4ADE-7837-4848-8942-BF9A657B4C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635421"/>
            <a:ext cx="9767150" cy="105816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CAPÍTULO                                                                           VERDANA NEGRITA 24P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DF9FBA8-2FD3-7A4A-9BB5-0A03BB3080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707610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(Línea adicional) Subtema </a:t>
            </a:r>
            <a:r>
              <a:rPr lang="es-ES" dirty="0" err="1"/>
              <a:t>Verdana</a:t>
            </a:r>
            <a:r>
              <a:rPr lang="es-ES" dirty="0"/>
              <a:t> 18p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135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6" y="2714697"/>
            <a:ext cx="2995059" cy="33175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6" y="1275502"/>
            <a:ext cx="2995060" cy="142516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</a:t>
            </a:r>
            <a:endParaRPr lang="en-US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98D2D99-0607-A945-94F7-B3BA177596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0111" y="1275501"/>
            <a:ext cx="6772300" cy="4756704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just">
              <a:lnSpc>
                <a:spcPts val="218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Contenido en punteo. </a:t>
            </a:r>
            <a:r>
              <a:rPr lang="es-ES" dirty="0" err="1"/>
              <a:t>Verdana</a:t>
            </a:r>
            <a:r>
              <a:rPr lang="es-ES" dirty="0"/>
              <a:t> 14p
Segundo nivel
Tercer nivel
Cuarto nivel
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31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027275"/>
            <a:ext cx="9786260" cy="80098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268414"/>
            <a:ext cx="9786261" cy="75177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16P. MÁX. DOS LÍNEAS</a:t>
            </a:r>
            <a:endParaRPr lang="en-US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98D2D99-0607-A945-94F7-B3BA177596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3025" y="2842437"/>
            <a:ext cx="9786261" cy="3203944"/>
          </a:xfrm>
          <a:prstGeom prst="rect">
            <a:avLst/>
          </a:prstGeom>
        </p:spPr>
        <p:txBody>
          <a:bodyPr lIns="0" tIns="0" rIns="0" bIns="0"/>
          <a:lstStyle>
            <a:lvl1pPr marL="0" indent="0" algn="just">
              <a:lnSpc>
                <a:spcPts val="218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Contenido en una columna de texto. </a:t>
            </a:r>
            <a:r>
              <a:rPr lang="es-ES" dirty="0" err="1"/>
              <a:t>Verdana</a:t>
            </a:r>
            <a:r>
              <a:rPr lang="es-ES" dirty="0"/>
              <a:t> 14p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130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F4CCF-6CF3-074C-85FC-A69C2F91AC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343026" y="1275501"/>
            <a:ext cx="9786408" cy="47637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Contenido en una columna de texto. </a:t>
            </a:r>
            <a:r>
              <a:rPr lang="es-ES" dirty="0" err="1"/>
              <a:t>Verdana</a:t>
            </a:r>
            <a:r>
              <a:rPr lang="es-ES" dirty="0"/>
              <a:t> 14p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9785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027275"/>
            <a:ext cx="9786260" cy="80098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268414"/>
            <a:ext cx="9786261" cy="75177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16P. MÁX. DOS LÍNEAS</a:t>
            </a:r>
            <a:endParaRPr lang="en-US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CF5784EA-A954-1C4F-A342-4363D1898C1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43025" y="2842438"/>
            <a:ext cx="4782997" cy="32042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19F3246-DBBA-F740-B7F9-F08DFE71574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81204" y="2842438"/>
            <a:ext cx="4748081" cy="32042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971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027275"/>
            <a:ext cx="9786260" cy="80098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268414"/>
            <a:ext cx="9786261" cy="75177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16P. MÁX. DOS LÍNEAS</a:t>
            </a:r>
            <a:endParaRPr lang="en-U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19F3246-DBBA-F740-B7F9-F08DFE71574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67460" y="2842438"/>
            <a:ext cx="4761825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86F6EDBD-8AC3-794B-98DB-1DBE1481DEB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67460" y="4458587"/>
            <a:ext cx="4761825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D9C78CA9-85C6-E748-9335-1845C462BFD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43025" y="2842438"/>
            <a:ext cx="4769253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0805178-A534-494A-BC95-C0C3A67A3DC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343025" y="4458587"/>
            <a:ext cx="4769253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736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17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7E6C182-91AD-5145-93B5-2D211EE4D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2055073-1EA7-E944-BEE5-978C7678445E}"/>
              </a:ext>
            </a:extLst>
          </p:cNvPr>
          <p:cNvSpPr txBox="1">
            <a:spLocks/>
          </p:cNvSpPr>
          <p:nvPr/>
        </p:nvSpPr>
        <p:spPr>
          <a:xfrm>
            <a:off x="1343025" y="3889421"/>
            <a:ext cx="9576858" cy="3799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Servicio Nacional del Patrimonio Cultural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643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84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A81892E-53B0-EE48-A5A6-63FB2A44E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4745"/>
            <a:ext cx="12192000" cy="32325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13D2C36-624E-454E-AF24-FFA748D46C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62" y="0"/>
            <a:ext cx="954863" cy="8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3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8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74D98B-A0E8-DF40-B5AA-A32F6C900E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34745"/>
            <a:ext cx="12192000" cy="3232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71E2394-9AC0-334B-B44A-B7C46F0059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162" y="0"/>
            <a:ext cx="954863" cy="8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9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80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84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6492722-D228-A248-A7E1-8C13D5E39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F665A76-A8A2-6C4D-AE4C-3FC03A6E1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6150"/>
            <a:ext cx="12192000" cy="3232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E4CB97F-9018-DE43-9324-0294672E2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3232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85A6F21-23ED-F845-8D65-5F9B173079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9844" y="2611257"/>
            <a:ext cx="1792312" cy="163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4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8CA4E-8937-0148-97F2-F2931A004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924" y="874562"/>
            <a:ext cx="8620783" cy="24874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400" dirty="0" smtClean="0"/>
              <a:t>CONCURSO </a:t>
            </a:r>
            <a:r>
              <a:rPr lang="es-ES" sz="1400" dirty="0" smtClean="0"/>
              <a:t>2020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LÍNEA:</a:t>
            </a:r>
            <a:br>
              <a:rPr lang="es-ES" sz="1400" dirty="0"/>
            </a:br>
            <a:r>
              <a:rPr lang="es-ES" sz="1400" dirty="0"/>
              <a:t>MODALIDAD:</a:t>
            </a:r>
            <a:br>
              <a:rPr lang="es-ES" sz="1400" dirty="0"/>
            </a:br>
            <a:r>
              <a:rPr lang="es-ES" sz="1400" dirty="0"/>
              <a:t>SUBMODALIDAD</a:t>
            </a:r>
            <a:r>
              <a:rPr lang="es-ES" sz="1400" dirty="0" smtClean="0"/>
              <a:t>:</a:t>
            </a:r>
            <a:br>
              <a:rPr lang="es-ES" sz="1400" dirty="0" smtClean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NOMBRE DEL PROYECTO:</a:t>
            </a:r>
            <a:br>
              <a:rPr lang="es-ES" sz="1400" dirty="0"/>
            </a:br>
            <a:r>
              <a:rPr lang="es-ES" sz="1400" dirty="0"/>
              <a:t>UBICACIÓN: </a:t>
            </a:r>
            <a:r>
              <a:rPr lang="es-ES" sz="1400" dirty="0">
                <a:solidFill>
                  <a:schemeClr val="bg1">
                    <a:lumMod val="50000"/>
                  </a:schemeClr>
                </a:solidFill>
              </a:rPr>
              <a:t>COMUNA Y REGIÓN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MONTO SOLICITADO: </a:t>
            </a:r>
            <a:r>
              <a:rPr lang="es-ES" sz="1400" dirty="0" smtClean="0"/>
              <a:t>$</a:t>
            </a:r>
            <a:endParaRPr lang="es-CL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7F8CA4E-8937-0148-97F2-F2931A004AAE}"/>
              </a:ext>
            </a:extLst>
          </p:cNvPr>
          <p:cNvSpPr txBox="1">
            <a:spLocks/>
          </p:cNvSpPr>
          <p:nvPr/>
        </p:nvSpPr>
        <p:spPr>
          <a:xfrm>
            <a:off x="1343025" y="4946332"/>
            <a:ext cx="9767150" cy="72371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s-ES" sz="2400" dirty="0"/>
              <a:t>FONDO DEL PATRIMONIO CULTURAL</a:t>
            </a:r>
            <a:br>
              <a:rPr lang="es-ES" sz="2400" dirty="0"/>
            </a:br>
            <a:r>
              <a:rPr lang="es-ES" sz="2400" dirty="0"/>
              <a:t>CONVOCATORIA 2020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bCL"/>
                <a:cs typeface="gobCL"/>
              </a:rPr>
              <a:t/>
            </a:r>
            <a:b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bCL"/>
                <a:cs typeface="gobCL"/>
              </a:rPr>
            </a:b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828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10598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Elementos gráficos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58349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5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0" name="CuadroTexto 20"/>
          <p:cNvSpPr txBox="1"/>
          <p:nvPr/>
        </p:nvSpPr>
        <p:spPr>
          <a:xfrm>
            <a:off x="1087823" y="3171178"/>
            <a:ext cx="10893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Incorporar elementos gráficos que apoyen la </a:t>
            </a:r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mulación del proyecto.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3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851232" y="1252331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Orientaciones para completar la presentación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05615"/>
            <a:ext cx="9569668" cy="35767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1400" smtClean="0">
                <a:solidFill>
                  <a:schemeClr val="tx1"/>
                </a:solidFill>
              </a:rPr>
              <a:t>Se solicita:</a:t>
            </a:r>
            <a:endParaRPr lang="es-ES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Mantener las diapositivas de portada y cierre.</a:t>
            </a:r>
            <a:endParaRPr lang="es-C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Completar un máximo de 15 diapositivas, excluyendo portada y cierre.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Mantener </a:t>
            </a:r>
            <a:r>
              <a:rPr lang="es-CL" sz="1400" dirty="0">
                <a:solidFill>
                  <a:schemeClr val="tx1"/>
                </a:solidFill>
              </a:rPr>
              <a:t>el orden de los ítems que se deben completar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Las letras en color gris deben ser reemplazadas por la información solicitada o ser eliminada, según corresponda.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Utilizar </a:t>
            </a:r>
            <a:r>
              <a:rPr lang="es-ES" sz="1400" dirty="0">
                <a:solidFill>
                  <a:schemeClr val="tx1"/>
                </a:solidFill>
              </a:rPr>
              <a:t>fuente </a:t>
            </a:r>
            <a:r>
              <a:rPr lang="es-ES" sz="1400" dirty="0" smtClean="0">
                <a:solidFill>
                  <a:schemeClr val="tx1"/>
                </a:solidFill>
              </a:rPr>
              <a:t>mínimo tamaño 12.</a:t>
            </a:r>
            <a:endParaRPr lang="es-C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Puede incorporar </a:t>
            </a:r>
            <a:r>
              <a:rPr lang="es-CL" sz="1400" dirty="0">
                <a:solidFill>
                  <a:schemeClr val="tx1"/>
                </a:solidFill>
              </a:rPr>
              <a:t>imágenes en cada una de las diapositivas, si estas apoyan la información entregada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0943" y="197557"/>
            <a:ext cx="8951858" cy="930420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05616"/>
            <a:ext cx="9569668" cy="26713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Nombre </a:t>
            </a:r>
            <a:r>
              <a:rPr lang="es-CL" sz="1400" dirty="0">
                <a:solidFill>
                  <a:schemeClr val="tx1"/>
                </a:solidFill>
              </a:rPr>
              <a:t>del/la Responsable de </a:t>
            </a:r>
            <a:r>
              <a:rPr lang="es-CL" sz="1400" dirty="0" smtClean="0">
                <a:solidFill>
                  <a:schemeClr val="tx1"/>
                </a:solidFill>
              </a:rPr>
              <a:t>proyecto.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Breve reseña curricular </a:t>
            </a:r>
            <a:r>
              <a:rPr lang="es-CL" sz="1400" dirty="0" smtClean="0">
                <a:solidFill>
                  <a:schemeClr val="tx1"/>
                </a:solidFill>
              </a:rPr>
              <a:t>del </a:t>
            </a:r>
            <a:r>
              <a:rPr lang="es-CL" sz="1400" dirty="0">
                <a:solidFill>
                  <a:schemeClr val="tx1"/>
                </a:solidFill>
              </a:rPr>
              <a:t>Responsable, para la </a:t>
            </a:r>
            <a:r>
              <a:rPr lang="es-CL" sz="1400" dirty="0" smtClean="0">
                <a:solidFill>
                  <a:schemeClr val="tx1"/>
                </a:solidFill>
              </a:rPr>
              <a:t>Submodalidad: Seminarios</a:t>
            </a:r>
            <a:r>
              <a:rPr lang="es-CL" sz="1400" dirty="0">
                <a:solidFill>
                  <a:schemeClr val="tx1"/>
                </a:solidFill>
              </a:rPr>
              <a:t>, congresos, charlas y conferencias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Nombre </a:t>
            </a:r>
            <a:r>
              <a:rPr lang="es-CL" sz="1400" dirty="0">
                <a:solidFill>
                  <a:schemeClr val="tx1"/>
                </a:solidFill>
              </a:rPr>
              <a:t>del/la Jefe/a de proyecto, con breve reseña curricular si </a:t>
            </a:r>
            <a:r>
              <a:rPr lang="es-CL" sz="1400" dirty="0" smtClean="0">
                <a:solidFill>
                  <a:schemeClr val="tx1"/>
                </a:solidFill>
              </a:rPr>
              <a:t>el/la profesional </a:t>
            </a:r>
            <a:r>
              <a:rPr lang="es-CL" sz="1400" dirty="0">
                <a:solidFill>
                  <a:schemeClr val="tx1"/>
                </a:solidFill>
              </a:rPr>
              <a:t>es evaluado en la sub-modalidad postulada.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Antecedentes del Equipo de trabajo, con breve reseña curricular de </a:t>
            </a:r>
            <a:r>
              <a:rPr lang="es-CL" sz="1400" dirty="0" smtClean="0">
                <a:solidFill>
                  <a:schemeClr val="tx1"/>
                </a:solidFill>
              </a:rPr>
              <a:t>los/as </a:t>
            </a:r>
            <a:r>
              <a:rPr lang="es-CL" sz="1400" dirty="0">
                <a:solidFill>
                  <a:schemeClr val="tx1"/>
                </a:solidFill>
              </a:rPr>
              <a:t>profesionales a </a:t>
            </a:r>
            <a:r>
              <a:rPr lang="es-CL" sz="1400" dirty="0" smtClean="0">
                <a:solidFill>
                  <a:schemeClr val="tx1"/>
                </a:solidFill>
              </a:rPr>
              <a:t>evaluar</a:t>
            </a:r>
            <a:r>
              <a:rPr lang="es-CL" sz="1400" dirty="0" smtClean="0">
                <a:solidFill>
                  <a:srgbClr val="FF0000"/>
                </a:solidFill>
              </a:rPr>
              <a:t>,</a:t>
            </a:r>
            <a:r>
              <a:rPr lang="es-CL" sz="1400" dirty="0" smtClean="0">
                <a:solidFill>
                  <a:schemeClr val="tx1"/>
                </a:solidFill>
              </a:rPr>
              <a:t> </a:t>
            </a:r>
            <a:r>
              <a:rPr lang="es-CL" sz="1400" dirty="0">
                <a:solidFill>
                  <a:schemeClr val="tx1"/>
                </a:solidFill>
              </a:rPr>
              <a:t>según submodalidad postulada.</a:t>
            </a: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371409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Antecedentes Responsable de proyecto y Equipo de </a:t>
            </a:r>
            <a:r>
              <a:rPr lang="es-CL" sz="1600" b="1" dirty="0" smtClean="0">
                <a:solidFill>
                  <a:schemeClr val="tx1"/>
                </a:solidFill>
              </a:rPr>
              <a:t>trabajo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661958" y="1119160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1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8" name="CuadroTexto 20"/>
          <p:cNvSpPr txBox="1"/>
          <p:nvPr/>
        </p:nvSpPr>
        <p:spPr>
          <a:xfrm>
            <a:off x="2020943" y="5299523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384472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Antecedentes Responsable de proyecto y Equipo de </a:t>
            </a:r>
            <a:r>
              <a:rPr lang="es-CL" sz="1600" b="1" dirty="0" smtClean="0">
                <a:solidFill>
                  <a:schemeClr val="tx1"/>
                </a:solidFill>
              </a:rPr>
              <a:t>trabajo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71412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1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0943" y="2113274"/>
            <a:ext cx="9393292" cy="2198370"/>
          </a:xfrm>
        </p:spPr>
        <p:txBody>
          <a:bodyPr/>
          <a:lstStyle/>
          <a:p>
            <a:r>
              <a:rPr lang="es-CL" sz="1400" dirty="0">
                <a:solidFill>
                  <a:schemeClr val="tx1"/>
                </a:solidFill>
              </a:rPr>
              <a:t>Poniendo énfasis en</a:t>
            </a:r>
            <a:r>
              <a:rPr lang="es-CL" sz="1400" dirty="0" smtClean="0">
                <a:solidFill>
                  <a:schemeClr val="tx1"/>
                </a:solidFill>
              </a:rPr>
              <a:t>: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Planteamiento del problema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Justificación del proyecto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Objetivos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Resultados esperados.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384472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Resumen </a:t>
            </a:r>
            <a:r>
              <a:rPr lang="es-CL" sz="1600" b="1" dirty="0">
                <a:solidFill>
                  <a:schemeClr val="tx1"/>
                </a:solidFill>
              </a:rPr>
              <a:t>ejecutivo del </a:t>
            </a:r>
            <a:r>
              <a:rPr lang="es-CL" sz="1600" b="1" dirty="0" smtClean="0">
                <a:solidFill>
                  <a:schemeClr val="tx1"/>
                </a:solidFill>
              </a:rPr>
              <a:t>proyecto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06097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2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1" name="CuadroTexto 20"/>
          <p:cNvSpPr txBox="1"/>
          <p:nvPr/>
        </p:nvSpPr>
        <p:spPr>
          <a:xfrm>
            <a:off x="2020943" y="5299523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10598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Resumen ejecutivo del </a:t>
            </a:r>
            <a:r>
              <a:rPr lang="es-CL" sz="1600" b="1" dirty="0" smtClean="0">
                <a:solidFill>
                  <a:schemeClr val="tx1"/>
                </a:solidFill>
              </a:rPr>
              <a:t>proyecto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210601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2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51761"/>
            <a:ext cx="9569668" cy="18988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La(s) comunidad(es) o grupo(s) social(es) </a:t>
            </a:r>
            <a:r>
              <a:rPr lang="es-CL" sz="1400" dirty="0" smtClean="0">
                <a:solidFill>
                  <a:schemeClr val="tx1"/>
                </a:solidFill>
              </a:rPr>
              <a:t>vinculada/o(s</a:t>
            </a:r>
            <a:r>
              <a:rPr lang="es-CL" sz="1400" dirty="0">
                <a:solidFill>
                  <a:schemeClr val="tx1"/>
                </a:solidFill>
              </a:rPr>
              <a:t>) al proyecto y que participará(n) en su desarrollo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Breve descripción del </a:t>
            </a:r>
            <a:r>
              <a:rPr lang="es-CL" sz="1400" dirty="0" smtClean="0">
                <a:solidFill>
                  <a:schemeClr val="tx1"/>
                </a:solidFill>
              </a:rPr>
              <a:t>Protocolo </a:t>
            </a:r>
            <a:r>
              <a:rPr lang="es-CL" sz="1400" dirty="0">
                <a:solidFill>
                  <a:schemeClr val="tx1"/>
                </a:solidFill>
              </a:rPr>
              <a:t>de trabajo y consentimiento informado, si aplica para la submodalidad postulada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Breve descripción del proceso de </a:t>
            </a:r>
            <a:r>
              <a:rPr lang="es-CL" sz="1400" dirty="0" smtClean="0">
                <a:solidFill>
                  <a:schemeClr val="tx1"/>
                </a:solidFill>
              </a:rPr>
              <a:t>Participación </a:t>
            </a:r>
            <a:r>
              <a:rPr lang="es-CL" sz="1400" dirty="0">
                <a:solidFill>
                  <a:schemeClr val="tx1"/>
                </a:solidFill>
              </a:rPr>
              <a:t>ciudadana, si aplica para la submodalidad postulada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Plan de difusión del proyecto, si aplica para la submodalidad postulada.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384472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Comunidad vinculada al proyecto 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96644" y="1106097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3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1" name="CuadroTexto 20"/>
          <p:cNvSpPr txBox="1"/>
          <p:nvPr/>
        </p:nvSpPr>
        <p:spPr>
          <a:xfrm>
            <a:off x="2020943" y="5299523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36724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Comunidad vinculada al proyecto 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84475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3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10598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Programación y presupuesto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49534"/>
            <a:ext cx="517305" cy="80989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4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52463"/>
            <a:ext cx="9569668" cy="10474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Plazo total de duración del proyecto, destacando principales actividades del proyecto y de trabajo con la comunidad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Monto total del proyecto y monto solicitado al </a:t>
            </a:r>
            <a:r>
              <a:rPr lang="es-CL" sz="1400" dirty="0" smtClean="0">
                <a:solidFill>
                  <a:schemeClr val="tx1"/>
                </a:solidFill>
              </a:rPr>
              <a:t>Fondo del Patrimonio Cultural.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Principales </a:t>
            </a:r>
            <a:r>
              <a:rPr lang="es-CL" sz="1400" dirty="0" smtClean="0">
                <a:solidFill>
                  <a:schemeClr val="tx1"/>
                </a:solidFill>
              </a:rPr>
              <a:t>Gastos </a:t>
            </a:r>
            <a:r>
              <a:rPr lang="es-CL" sz="1400" dirty="0">
                <a:solidFill>
                  <a:schemeClr val="tx1"/>
                </a:solidFill>
              </a:rPr>
              <a:t>asociados al proyecto y sus montos. </a:t>
            </a:r>
            <a:r>
              <a:rPr lang="es-CL" sz="1400" dirty="0" smtClean="0">
                <a:solidFill>
                  <a:schemeClr val="tx1"/>
                </a:solidFill>
              </a:rPr>
              <a:t>Cuadro </a:t>
            </a:r>
            <a:r>
              <a:rPr lang="es-CL" sz="1400" dirty="0">
                <a:solidFill>
                  <a:schemeClr val="tx1"/>
                </a:solidFill>
              </a:rPr>
              <a:t>de ejemplo: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404343"/>
              </p:ext>
            </p:extLst>
          </p:nvPr>
        </p:nvGraphicFramePr>
        <p:xfrm>
          <a:off x="2380592" y="3742318"/>
          <a:ext cx="8292662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965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Monto total de proyecto:</a:t>
                      </a:r>
                    </a:p>
                    <a:p>
                      <a:r>
                        <a:rPr lang="es-E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  <a:endParaRPr lang="es-CL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Monto </a:t>
                      </a:r>
                      <a:r>
                        <a:rPr lang="es-E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solicitado</a:t>
                      </a:r>
                      <a:r>
                        <a:rPr lang="es-ES" sz="14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</a:t>
                      </a:r>
                      <a:r>
                        <a:rPr lang="es-ES" sz="14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Fondo del Patrimonio Cultural</a:t>
                      </a:r>
                      <a:r>
                        <a:rPr lang="es-CL" sz="14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</a:p>
                    <a:p>
                      <a:r>
                        <a:rPr lang="es-E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Gastos de remuneración</a:t>
                      </a:r>
                      <a:r>
                        <a:rPr lang="es-E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y honorarios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Gastos</a:t>
                      </a:r>
                      <a:r>
                        <a:rPr lang="es-E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de operación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71431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Submodalidad: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submodalidad)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C2020_Anexo Memoria Explicativa_10.07.2020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ECD125FB-DF3A-6D4A-92B8-E57DCC3D78E7}"/>
    </a:ext>
  </a:extLst>
</a:theme>
</file>

<file path=ppt/theme/theme2.xml><?xml version="1.0" encoding="utf-8"?>
<a:theme xmlns:a="http://schemas.openxmlformats.org/drawingml/2006/main" name="Capitu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D564D36A-A427-4E4A-A5B9-7AB8FFE99694}"/>
    </a:ext>
  </a:extLst>
</a:theme>
</file>

<file path=ppt/theme/theme3.xml><?xml version="1.0" encoding="utf-8"?>
<a:theme xmlns:a="http://schemas.openxmlformats.org/drawingml/2006/main" name="Conteni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9493BDA4-14BE-DD42-8A56-8C7CCF8ACBBC}"/>
    </a:ext>
  </a:extLst>
</a:theme>
</file>

<file path=ppt/theme/theme4.xml><?xml version="1.0" encoding="utf-8"?>
<a:theme xmlns:a="http://schemas.openxmlformats.org/drawingml/2006/main" name="Cier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940D1D27-0D40-7F4D-8097-5E3B4966532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FPC2020_Anexo Memoria Explicativa_10.07.2020</Template>
  <TotalTime>97</TotalTime>
  <Words>442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gobCL</vt:lpstr>
      <vt:lpstr>Verdana</vt:lpstr>
      <vt:lpstr>FPC2020_Anexo Memoria Explicativa_10.07.2020</vt:lpstr>
      <vt:lpstr>Capitulo</vt:lpstr>
      <vt:lpstr>Contenido</vt:lpstr>
      <vt:lpstr>Cierre</vt:lpstr>
      <vt:lpstr>CONCURSO 2020 LÍNEA: MODALIDAD: SUBMODALIDAD:  NOMBRE DEL PROYECTO: UBICACIÓN: COMUNA Y REGIÓN  MONTO SOLICITADO: $</vt:lpstr>
      <vt:lpstr>Presentación de PowerPoint</vt:lpstr>
      <vt:lpstr>FONDO DEL PATRIMONIO CULTURAL – CONVOCATORIA 2020 Concurso 2020 Submodalidad: (indique submodalidad) Nombre del proyecto: (indique nombre del proyecto)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NACIONAL / REGIONAL (dejar solo uno) LÍNEA: MODALIDAD: SUBMODALIDAD:  NOMBRE DEL PROYECTO: UBICACIÓN: COMUNA Y REGIÓN  MONTO SOLICITADO: $</dc:title>
  <dc:creator>Carmina Arcos</dc:creator>
  <cp:lastModifiedBy>asus</cp:lastModifiedBy>
  <cp:revision>20</cp:revision>
  <dcterms:created xsi:type="dcterms:W3CDTF">2020-07-10T23:43:29Z</dcterms:created>
  <dcterms:modified xsi:type="dcterms:W3CDTF">2020-08-28T15:25:49Z</dcterms:modified>
</cp:coreProperties>
</file>